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9" r:id="rId3"/>
    <p:sldId id="263" r:id="rId4"/>
    <p:sldId id="268" r:id="rId5"/>
    <p:sldId id="257" r:id="rId6"/>
    <p:sldId id="264" r:id="rId7"/>
    <p:sldId id="265" r:id="rId8"/>
    <p:sldId id="266" r:id="rId9"/>
    <p:sldId id="259" r:id="rId10"/>
    <p:sldId id="261" r:id="rId11"/>
    <p:sldId id="267" r:id="rId1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FCD8F5-8705-4E4C-963B-A5839D17B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7E9CEC1-EFB4-41AA-A396-F7A59E351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0017A3B-065C-446B-977A-8A640C977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0EBA-9462-400C-AB1D-DE1A51BDD89C}" type="datetimeFigureOut">
              <a:rPr lang="he-IL" smtClean="0"/>
              <a:t>ט"ז/סיון/תשפ"ב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8789342-0256-4C85-BFC6-7E09606B7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B8497BE-B77E-40C4-A14D-F06F697CB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11BC-70B7-43EC-893E-CDAF565DA1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3052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5AA03A5-56D7-40D9-82C0-4F3A5865D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F06827F-5CFA-46ED-AA8C-474684F92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4191C06-5CA3-4576-ABBF-B2605BFE8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0EBA-9462-400C-AB1D-DE1A51BDD89C}" type="datetimeFigureOut">
              <a:rPr lang="he-IL" smtClean="0"/>
              <a:t>ט"ז/סיון/תשפ"ב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42C0437-18D7-4E43-B459-FFDE2DC0B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7B7E8CA-1F48-471E-998C-00CE309B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11BC-70B7-43EC-893E-CDAF565DA1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270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08B94B45-7872-435E-8124-2CE2526464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87D5BAB2-6382-4DB3-A5F5-92E138166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51A0715-8E93-4971-9994-F25FF6007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0EBA-9462-400C-AB1D-DE1A51BDD89C}" type="datetimeFigureOut">
              <a:rPr lang="he-IL" smtClean="0"/>
              <a:t>ט"ז/סיון/תשפ"ב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1106D01-89E5-4FFB-A7B7-DF3C7D590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B95E866-798F-4352-889A-CCF3C2D4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11BC-70B7-43EC-893E-CDAF565DA1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663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D88DB2A-3514-4948-AC6C-67C734C2C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E1C1FE8-9118-4591-A20F-F3D99BB3E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74732D1-D799-45B7-A44E-49E6DDECD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0EBA-9462-400C-AB1D-DE1A51BDD89C}" type="datetimeFigureOut">
              <a:rPr lang="he-IL" smtClean="0"/>
              <a:t>ט"ז/סיון/תשפ"ב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0714032-3925-4E8A-9538-656470906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D83B808-9FF4-4889-9F36-F93A6F287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11BC-70B7-43EC-893E-CDAF565DA1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055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8ABB16E-49C9-4CDD-9166-9D32DD7A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0049ED8-E0EB-46CE-8576-A185EBAB6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4B5DF2A-99EF-4FC5-8D59-96AEB95C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0EBA-9462-400C-AB1D-DE1A51BDD89C}" type="datetimeFigureOut">
              <a:rPr lang="he-IL" smtClean="0"/>
              <a:t>ט"ז/סיון/תשפ"ב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AAE8591-C83D-4DAC-A8E2-F6EDB93CF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AB810A0-B2F5-459A-9658-8DCEFFB24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11BC-70B7-43EC-893E-CDAF565DA1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946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AC6654F-D139-4ADC-AFDE-FA88D0526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76BBE99-7532-4854-9B1B-A2FD96CDE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831F1EF-C698-427B-92F3-80BF078E9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01387E5-FBFC-41EB-9FCC-E0EF6C629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0EBA-9462-400C-AB1D-DE1A51BDD89C}" type="datetimeFigureOut">
              <a:rPr lang="he-IL" smtClean="0"/>
              <a:t>ט"ז/סיון/תשפ"ב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9F10354-0BC4-4938-A7E2-602D86788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F54EA98-7BEF-4BED-AFA0-8870BDDE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11BC-70B7-43EC-893E-CDAF565DA1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7448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6B52EE1-0882-4EC4-A8E1-A42CDFB99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9533B43-F562-4C6C-B043-804B152A6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BE2DC39-CC16-43C8-B642-2F8371E74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6FFED976-4F5F-421C-95B3-61AB8A896B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5D7316A6-3073-432B-A68B-5117699CE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754F67CF-8B38-4C44-811E-A71F016BC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0EBA-9462-400C-AB1D-DE1A51BDD89C}" type="datetimeFigureOut">
              <a:rPr lang="he-IL" smtClean="0"/>
              <a:t>ט"ז/סיון/תשפ"ב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6F25C84F-2C2D-47AE-BDF6-141940D5A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EBCC7BB3-2D03-41EB-AAC3-AE81A6A44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11BC-70B7-43EC-893E-CDAF565DA1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103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A2FD952-6C1C-4201-B227-AD6D14C7A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0BE60ED4-A759-4F46-9F92-BEAF52B5A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0EBA-9462-400C-AB1D-DE1A51BDD89C}" type="datetimeFigureOut">
              <a:rPr lang="he-IL" smtClean="0"/>
              <a:t>ט"ז/סיון/תשפ"ב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5150FC73-5334-4872-A51C-CA9BB69DE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85BE43F-8921-4880-8A14-A655DAD8A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11BC-70B7-43EC-893E-CDAF565DA1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160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0AC2503F-2397-4713-A973-E815B2C86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0EBA-9462-400C-AB1D-DE1A51BDD89C}" type="datetimeFigureOut">
              <a:rPr lang="he-IL" smtClean="0"/>
              <a:t>ט"ז/סיון/תשפ"ב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24DE920A-659F-47B7-9EA9-065EC8598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8D476CE-348C-4C4A-9F61-ACBC00F1F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11BC-70B7-43EC-893E-CDAF565DA1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7411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75C1025-5CD0-466E-B577-7D8A4FFC9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8E20F7D-3219-449F-8E83-68A50CFCC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DC07EA1-8B89-4838-8080-7E16F89C4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1A414EC-3BB4-4AC8-8AC2-EB8583136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0EBA-9462-400C-AB1D-DE1A51BDD89C}" type="datetimeFigureOut">
              <a:rPr lang="he-IL" smtClean="0"/>
              <a:t>ט"ז/סיון/תשפ"ב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64D9519-9384-4BB9-BD68-C17591A4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F92EA9D-2CB2-4D7D-9F2E-74B2D85D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11BC-70B7-43EC-893E-CDAF565DA1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429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4B810D1-2B61-40DF-9C51-52978D9B6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E42D299B-949F-4B07-9EDC-6D18EE9703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863D21D-2A18-49A6-8F14-B9D07CC25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0E00F62-E1C2-4370-A239-D095D7F06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0EBA-9462-400C-AB1D-DE1A51BDD89C}" type="datetimeFigureOut">
              <a:rPr lang="he-IL" smtClean="0"/>
              <a:t>ט"ז/סיון/תשפ"ב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46ADB7B-1B02-4658-8280-A79929E3C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637061B-F2D8-40BB-8015-DD899576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11BC-70B7-43EC-893E-CDAF565DA1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659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7E58469F-F7D8-4F5E-9D14-A44DF1A67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44A91B8-9F7B-4AEC-94F8-9263A9875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C225B23-409E-4D4B-BC10-FEFA7AC3DD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B0EBA-9462-400C-AB1D-DE1A51BDD89C}" type="datetimeFigureOut">
              <a:rPr lang="he-IL" smtClean="0"/>
              <a:t>ט"ז/סיון/תשפ"ב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7A1571C-8756-4B55-B034-B8BF0441D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F559295-147D-4F40-B088-4228E574E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E11BC-70B7-43EC-893E-CDAF565DA1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352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jp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08EFD8D-8E11-4B42-A960-7677DC0C6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973" y="2973441"/>
            <a:ext cx="5930900" cy="911117"/>
          </a:xfrm>
        </p:spPr>
        <p:txBody>
          <a:bodyPr>
            <a:normAutofit/>
          </a:bodyPr>
          <a:lstStyle/>
          <a:p>
            <a:pPr algn="l"/>
            <a:r>
              <a:rPr lang="he-IL" sz="4000" b="1" dirty="0">
                <a:latin typeface="David" panose="020E0502060401010101" pitchFamily="34" charset="-79"/>
                <a:cs typeface="David" panose="020E0502060401010101" pitchFamily="34" charset="-79"/>
              </a:rPr>
              <a:t>תדריך טריאתלון אשקלון </a:t>
            </a:r>
            <a:r>
              <a:rPr lang="he-IL" sz="4400" b="1" dirty="0">
                <a:latin typeface="David" panose="020E0502060401010101" pitchFamily="34" charset="-79"/>
                <a:cs typeface="David" panose="020E0502060401010101" pitchFamily="34" charset="-79"/>
              </a:rPr>
              <a:t>2022</a:t>
            </a:r>
          </a:p>
        </p:txBody>
      </p:sp>
      <p:sp>
        <p:nvSpPr>
          <p:cNvPr id="36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4F4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DE9E2C07-14D9-4024-A5C9-FA2BF56EF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745" y="643467"/>
            <a:ext cx="2381885" cy="2624667"/>
          </a:xfrm>
          <a:prstGeom prst="rect">
            <a:avLst/>
          </a:prstGeom>
        </p:spPr>
      </p:pic>
      <p:sp>
        <p:nvSpPr>
          <p:cNvPr id="37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9A63F8F0-380A-459B-9C4D-1EBD3A857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49" y="3589866"/>
            <a:ext cx="3503080" cy="262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60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D2FE074-0058-4A97-996F-EC5AD93AA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סיכום – נקודות להדגשה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45B772D-1ECB-4770-A630-28B89295A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dirty="0"/>
              <a:t>התחרות ללא </a:t>
            </a:r>
            <a:r>
              <a:rPr lang="he-IL" dirty="0" err="1"/>
              <a:t>דרפטינג</a:t>
            </a:r>
            <a:r>
              <a:rPr lang="he-IL" dirty="0"/>
              <a:t> לק. הגיל</a:t>
            </a:r>
          </a:p>
          <a:p>
            <a:r>
              <a:rPr lang="he-IL" dirty="0"/>
              <a:t>זינוק למצוף של האורבן לטובת </a:t>
            </a:r>
            <a:r>
              <a:rPr lang="he-IL" dirty="0" err="1"/>
              <a:t>שיויוניות</a:t>
            </a:r>
            <a:endParaRPr lang="he-IL" dirty="0"/>
          </a:p>
          <a:p>
            <a:r>
              <a:rPr lang="he-IL" dirty="0"/>
              <a:t>יציאה משטח ההחלפה עם האופנים על המדרכה</a:t>
            </a:r>
          </a:p>
          <a:p>
            <a:r>
              <a:rPr lang="he-IL" dirty="0"/>
              <a:t>תחרות נושמת– סיימת להתחרות, טקס סיום לפי מקצים, ניתן לקחת את האופניים משטח החלפה</a:t>
            </a:r>
          </a:p>
          <a:p>
            <a:r>
              <a:rPr lang="he-IL" dirty="0"/>
              <a:t>יש להקפיד לא להפריע למהלך התחרות כאשר מוציאים את האופניים משטח ההחלפה</a:t>
            </a:r>
          </a:p>
          <a:p>
            <a:r>
              <a:rPr lang="he-IL" dirty="0"/>
              <a:t>כדאי לחנות את הרכבים כך שתוכלו לצאת כאשר המקצה שלכם מסיים</a:t>
            </a:r>
          </a:p>
          <a:p>
            <a:r>
              <a:rPr lang="he-IL" dirty="0"/>
              <a:t>אין כפל פודיום למקומות הראשונים</a:t>
            </a:r>
          </a:p>
          <a:p>
            <a:r>
              <a:rPr lang="he-IL" dirty="0"/>
              <a:t>דרישות מיוחדות לטובת הזנקה מוקדמת</a:t>
            </a:r>
          </a:p>
          <a:p>
            <a:endParaRPr lang="he-IL" dirty="0"/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03062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60B1E6-04E4-4E25-5B63-1FED6617C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תודה רבה...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0AF1FF3-07EB-B818-7F3E-8F9FD4B76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להתראות על קו הזינוק ...</a:t>
            </a:r>
          </a:p>
        </p:txBody>
      </p:sp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C49682C5-AFB8-097C-D8E9-44E50CC8E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440364"/>
            <a:ext cx="3007809" cy="2255858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08C9D98E-CEC5-6D10-B562-428C8A3E8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92" y="390317"/>
            <a:ext cx="3007809" cy="3120001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68400CA0-7F12-25FD-D7F6-39BAD81165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095" y="521661"/>
            <a:ext cx="3007809" cy="233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8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6C97D98-B406-C87F-DF16-3FED5C036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טריאתלון אשקלון 2022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A812C40-46BE-CBC6-49CA-ADC25B73A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למעלה מ-600 משתתפים</a:t>
            </a:r>
          </a:p>
          <a:p>
            <a:r>
              <a:rPr lang="he-IL" dirty="0"/>
              <a:t>אליפות ישראל בספרינט</a:t>
            </a:r>
          </a:p>
          <a:p>
            <a:r>
              <a:rPr lang="he-IL" dirty="0"/>
              <a:t>קריטריון קדטים 16-17 לאליפות אירופה</a:t>
            </a:r>
          </a:p>
          <a:p>
            <a:r>
              <a:rPr lang="he-IL" dirty="0"/>
              <a:t>קריטריון למכביה</a:t>
            </a:r>
          </a:p>
        </p:txBody>
      </p:sp>
      <p:pic>
        <p:nvPicPr>
          <p:cNvPr id="4" name="תמונה 3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28A6ECE5-A482-D535-43BB-CB79B9D9E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91" y="3125993"/>
            <a:ext cx="4489174" cy="336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07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E735B84-627C-11E0-1CE4-266A8E050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צפי מזג האוויר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B47A5A5-3125-E06D-E3CA-ED5509232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בשעה 5:15 – 23 מעלות ו 85% לחות =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22 </a:t>
            </a:r>
            <a:r>
              <a:rPr lang="he-IL" b="1" dirty="0" err="1">
                <a:latin typeface="David" panose="020E0502060401010101" pitchFamily="34" charset="-79"/>
                <a:cs typeface="David" panose="020E0502060401010101" pitchFamily="34" charset="-79"/>
              </a:rPr>
              <a:t>יא"נ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בשעה 7:00 – 24 מעלות ו 84% לחות = 23.5 </a:t>
            </a:r>
            <a:r>
              <a:rPr lang="he-IL" b="1" dirty="0" err="1">
                <a:latin typeface="David" panose="020E0502060401010101" pitchFamily="34" charset="-79"/>
                <a:cs typeface="David" panose="020E0502060401010101" pitchFamily="34" charset="-79"/>
              </a:rPr>
              <a:t>יא"נ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בשעה 10:00 – 27 מעלות ו 69% לחות = 25 </a:t>
            </a:r>
            <a:r>
              <a:rPr lang="he-IL" sz="2800" b="1" dirty="0" err="1">
                <a:latin typeface="David" panose="020E0502060401010101" pitchFamily="34" charset="-79"/>
                <a:cs typeface="David" panose="020E0502060401010101" pitchFamily="34" charset="-79"/>
              </a:rPr>
              <a:t>יא"נ</a:t>
            </a: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 marL="0" indent="0">
              <a:buNone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*רוח חרישית קלה  </a:t>
            </a:r>
          </a:p>
          <a:p>
            <a:pPr marL="0" indent="0">
              <a:buNone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 צפוי ים נוח – גובה גלים צפי 50-60 ס"מ 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B6106C9C-ABDC-046E-7D43-19CDB509A9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3488" b="18974"/>
          <a:stretch/>
        </p:blipFill>
        <p:spPr>
          <a:xfrm>
            <a:off x="838200" y="681037"/>
            <a:ext cx="3023842" cy="53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45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B2CF3E6-0949-7B55-DFCB-DED23317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במקרה של עומס חום ...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A6BD1F64-D9E5-D422-AC31-0C3F9DF6C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8"/>
          <a:stretch/>
        </p:blipFill>
        <p:spPr>
          <a:xfrm>
            <a:off x="3869634" y="1773977"/>
            <a:ext cx="4763854" cy="4718898"/>
          </a:xfrm>
        </p:spPr>
      </p:pic>
    </p:spTree>
    <p:extLst>
      <p:ext uri="{BB962C8B-B14F-4D97-AF65-F5344CB8AC3E}">
        <p14:creationId xmlns:p14="http://schemas.microsoft.com/office/powerpoint/2010/main" val="2301497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2B695034-CC06-4CCB-B2E0-44369E374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he-IL" sz="4000">
                <a:solidFill>
                  <a:srgbClr val="FFFFFF"/>
                </a:solidFill>
              </a:rPr>
              <a:t>לוח זמנים הזנקות </a:t>
            </a:r>
          </a:p>
        </p:txBody>
      </p:sp>
      <p:graphicFrame>
        <p:nvGraphicFramePr>
          <p:cNvPr id="10" name="מציין מיקום תוכן 9">
            <a:extLst>
              <a:ext uri="{FF2B5EF4-FFF2-40B4-BE49-F238E27FC236}">
                <a16:creationId xmlns:a16="http://schemas.microsoft.com/office/drawing/2014/main" id="{3E421EA8-2616-1475-C7E2-8B63E52F5C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276022"/>
              </p:ext>
            </p:extLst>
          </p:nvPr>
        </p:nvGraphicFramePr>
        <p:xfrm>
          <a:off x="838201" y="1814732"/>
          <a:ext cx="10515599" cy="469439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720419">
                  <a:extLst>
                    <a:ext uri="{9D8B030D-6E8A-4147-A177-3AD203B41FA5}">
                      <a16:colId xmlns:a16="http://schemas.microsoft.com/office/drawing/2014/main" val="2474964593"/>
                    </a:ext>
                  </a:extLst>
                </a:gridCol>
                <a:gridCol w="1698795">
                  <a:extLst>
                    <a:ext uri="{9D8B030D-6E8A-4147-A177-3AD203B41FA5}">
                      <a16:colId xmlns:a16="http://schemas.microsoft.com/office/drawing/2014/main" val="2936998293"/>
                    </a:ext>
                  </a:extLst>
                </a:gridCol>
                <a:gridCol w="1698795">
                  <a:extLst>
                    <a:ext uri="{9D8B030D-6E8A-4147-A177-3AD203B41FA5}">
                      <a16:colId xmlns:a16="http://schemas.microsoft.com/office/drawing/2014/main" val="3015656309"/>
                    </a:ext>
                  </a:extLst>
                </a:gridCol>
                <a:gridCol w="1698795">
                  <a:extLst>
                    <a:ext uri="{9D8B030D-6E8A-4147-A177-3AD203B41FA5}">
                      <a16:colId xmlns:a16="http://schemas.microsoft.com/office/drawing/2014/main" val="2211762333"/>
                    </a:ext>
                  </a:extLst>
                </a:gridCol>
                <a:gridCol w="1698795">
                  <a:extLst>
                    <a:ext uri="{9D8B030D-6E8A-4147-A177-3AD203B41FA5}">
                      <a16:colId xmlns:a16="http://schemas.microsoft.com/office/drawing/2014/main" val="2862401530"/>
                    </a:ext>
                  </a:extLst>
                </a:gridCol>
              </a:tblGrid>
              <a:tr h="348758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 dirty="0">
                          <a:effectLst/>
                        </a:rPr>
                        <a:t>מקצה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</a:rPr>
                        <a:t>שעת זינוק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</a:rPr>
                        <a:t>מרחקים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772622"/>
                  </a:ext>
                </a:extLst>
              </a:tr>
              <a:tr h="348758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</a:rPr>
                        <a:t>שחיה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</a:rPr>
                        <a:t>רכיבה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</a:rPr>
                        <a:t>ריצה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extLst>
                  <a:ext uri="{0D108BD9-81ED-4DB2-BD59-A6C34878D82A}">
                    <a16:rowId xmlns:a16="http://schemas.microsoft.com/office/drawing/2014/main" val="2542602266"/>
                  </a:ext>
                </a:extLst>
              </a:tr>
              <a:tr h="34875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</a:rPr>
                        <a:t>קדטים 16-17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05:15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500 </a:t>
                      </a:r>
                      <a:r>
                        <a:rPr lang="he-IL" sz="1000">
                          <a:effectLst/>
                        </a:rPr>
                        <a:t>מ</a:t>
                      </a:r>
                      <a:r>
                        <a:rPr lang="en-US" sz="1000">
                          <a:effectLst/>
                        </a:rPr>
                        <a:t>'</a:t>
                      </a:r>
                      <a:r>
                        <a:rPr lang="he-IL" sz="1000">
                          <a:effectLst/>
                        </a:rPr>
                        <a:t> (1)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</a:rPr>
                        <a:t>9.8 ק"מ (1)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 dirty="0">
                          <a:effectLst/>
                        </a:rPr>
                        <a:t>3 ק"מ (1)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extLst>
                  <a:ext uri="{0D108BD9-81ED-4DB2-BD59-A6C34878D82A}">
                    <a16:rowId xmlns:a16="http://schemas.microsoft.com/office/drawing/2014/main" val="243846523"/>
                  </a:ext>
                </a:extLst>
              </a:tr>
              <a:tr h="34875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</a:rPr>
                        <a:t>סופר ספרינט נערים  14-15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05:16`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500 </a:t>
                      </a:r>
                      <a:r>
                        <a:rPr lang="he-IL" sz="1000">
                          <a:effectLst/>
                        </a:rPr>
                        <a:t>מ</a:t>
                      </a:r>
                      <a:r>
                        <a:rPr lang="en-US" sz="1000">
                          <a:effectLst/>
                        </a:rPr>
                        <a:t>'</a:t>
                      </a:r>
                      <a:r>
                        <a:rPr lang="he-IL" sz="1000">
                          <a:effectLst/>
                        </a:rPr>
                        <a:t> (1)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</a:rPr>
                        <a:t>9.8 ק"מ (1)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 dirty="0">
                          <a:effectLst/>
                        </a:rPr>
                        <a:t>3 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he-IL" sz="1000" dirty="0">
                          <a:effectLst/>
                        </a:rPr>
                        <a:t>ק"מ (1)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extLst>
                  <a:ext uri="{0D108BD9-81ED-4DB2-BD59-A6C34878D82A}">
                    <a16:rowId xmlns:a16="http://schemas.microsoft.com/office/drawing/2014/main" val="58859053"/>
                  </a:ext>
                </a:extLst>
              </a:tr>
              <a:tr h="34875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</a:rPr>
                        <a:t>קדטיות 16-17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05:25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500 </a:t>
                      </a:r>
                      <a:r>
                        <a:rPr lang="he-IL" sz="1000">
                          <a:effectLst/>
                        </a:rPr>
                        <a:t>מ</a:t>
                      </a:r>
                      <a:r>
                        <a:rPr lang="en-US" sz="1000">
                          <a:effectLst/>
                        </a:rPr>
                        <a:t>'</a:t>
                      </a:r>
                      <a:r>
                        <a:rPr lang="he-IL" sz="1000">
                          <a:effectLst/>
                        </a:rPr>
                        <a:t> (1)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</a:rPr>
                        <a:t>9.8 ק"מ (1)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 dirty="0">
                          <a:effectLst/>
                        </a:rPr>
                        <a:t>3 ק"מ (1)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extLst>
                  <a:ext uri="{0D108BD9-81ED-4DB2-BD59-A6C34878D82A}">
                    <a16:rowId xmlns:a16="http://schemas.microsoft.com/office/drawing/2014/main" val="3826272007"/>
                  </a:ext>
                </a:extLst>
              </a:tr>
              <a:tr h="34875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 dirty="0">
                          <a:effectLst/>
                        </a:rPr>
                        <a:t>סופר ספרינט נערות 14-15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05:26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500 </a:t>
                      </a:r>
                      <a:r>
                        <a:rPr lang="he-IL" sz="1000">
                          <a:effectLst/>
                        </a:rPr>
                        <a:t>מ</a:t>
                      </a:r>
                      <a:r>
                        <a:rPr lang="en-US" sz="1000">
                          <a:effectLst/>
                        </a:rPr>
                        <a:t>'</a:t>
                      </a:r>
                      <a:r>
                        <a:rPr lang="he-IL" sz="1000">
                          <a:effectLst/>
                        </a:rPr>
                        <a:t> (1)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</a:rPr>
                        <a:t>9.8 ק"מ (1)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 dirty="0">
                          <a:effectLst/>
                        </a:rPr>
                        <a:t>3 ק"מ (1)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extLst>
                  <a:ext uri="{0D108BD9-81ED-4DB2-BD59-A6C34878D82A}">
                    <a16:rowId xmlns:a16="http://schemas.microsoft.com/office/drawing/2014/main" val="4058003171"/>
                  </a:ext>
                </a:extLst>
              </a:tr>
              <a:tr h="34875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</a:rPr>
                        <a:t>אורבן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05:30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</a:rPr>
                        <a:t>250מ</a:t>
                      </a:r>
                      <a:r>
                        <a:rPr lang="en-US" sz="1000">
                          <a:effectLst/>
                        </a:rPr>
                        <a:t>'</a:t>
                      </a:r>
                      <a:r>
                        <a:rPr lang="he-IL" sz="1000">
                          <a:effectLst/>
                        </a:rPr>
                        <a:t> (1)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</a:rPr>
                        <a:t>9.8 ק"מ (1)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 dirty="0">
                          <a:effectLst/>
                        </a:rPr>
                        <a:t>3 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he-IL" sz="1000" dirty="0">
                          <a:effectLst/>
                        </a:rPr>
                        <a:t>ק"מ (1)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extLst>
                  <a:ext uri="{0D108BD9-81ED-4DB2-BD59-A6C34878D82A}">
                    <a16:rowId xmlns:a16="http://schemas.microsoft.com/office/drawing/2014/main" val="3182505437"/>
                  </a:ext>
                </a:extLst>
              </a:tr>
              <a:tr h="50930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</a:rPr>
                        <a:t>גילאי 65+ במקצי האולימפי והספרינט+ פארטריאתלון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05:30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</a:rPr>
                        <a:t>לפי מרחקים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</a:rPr>
                        <a:t>לפי מרחקים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</a:rPr>
                        <a:t>לפי מרחקים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extLst>
                  <a:ext uri="{0D108BD9-81ED-4DB2-BD59-A6C34878D82A}">
                    <a16:rowId xmlns:a16="http://schemas.microsoft.com/office/drawing/2014/main" val="1960975283"/>
                  </a:ext>
                </a:extLst>
              </a:tr>
              <a:tr h="34875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 dirty="0">
                          <a:effectLst/>
                        </a:rPr>
                        <a:t>אולימפי עד 44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05:40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</a:rPr>
                        <a:t>1,500 מ</a:t>
                      </a:r>
                      <a:r>
                        <a:rPr lang="en-US" sz="1000">
                          <a:effectLst/>
                        </a:rPr>
                        <a:t>'</a:t>
                      </a:r>
                      <a:r>
                        <a:rPr lang="he-IL" sz="1000">
                          <a:effectLst/>
                        </a:rPr>
                        <a:t> (2)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</a:rPr>
                        <a:t>39.2 ק"מ (4)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</a:rPr>
                        <a:t>10 ק"מ (2)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extLst>
                  <a:ext uri="{0D108BD9-81ED-4DB2-BD59-A6C34878D82A}">
                    <a16:rowId xmlns:a16="http://schemas.microsoft.com/office/drawing/2014/main" val="1454479955"/>
                  </a:ext>
                </a:extLst>
              </a:tr>
              <a:tr h="34875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</a:rPr>
                        <a:t>אולימפי 45 עד 64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05:45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</a:rPr>
                        <a:t>1,500 מ</a:t>
                      </a:r>
                      <a:r>
                        <a:rPr lang="en-US" sz="1000">
                          <a:effectLst/>
                        </a:rPr>
                        <a:t>'</a:t>
                      </a:r>
                      <a:r>
                        <a:rPr lang="he-IL" sz="1000">
                          <a:effectLst/>
                        </a:rPr>
                        <a:t> (2)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</a:rPr>
                        <a:t>39.2  ק"מ (4)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</a:rPr>
                        <a:t>10 ק"מ (2)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extLst>
                  <a:ext uri="{0D108BD9-81ED-4DB2-BD59-A6C34878D82A}">
                    <a16:rowId xmlns:a16="http://schemas.microsoft.com/office/drawing/2014/main" val="1643648182"/>
                  </a:ext>
                </a:extLst>
              </a:tr>
              <a:tr h="34875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</a:rPr>
                        <a:t>ספרינט גברים עד 44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06:40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750 </a:t>
                      </a:r>
                      <a:r>
                        <a:rPr lang="he-IL" sz="1000">
                          <a:effectLst/>
                        </a:rPr>
                        <a:t>מ</a:t>
                      </a:r>
                      <a:r>
                        <a:rPr lang="en-US" sz="1000">
                          <a:effectLst/>
                        </a:rPr>
                        <a:t>'</a:t>
                      </a:r>
                      <a:r>
                        <a:rPr lang="he-IL" sz="1000">
                          <a:effectLst/>
                        </a:rPr>
                        <a:t> (1)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</a:rPr>
                        <a:t>19.6 ק"מ (2)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5 </a:t>
                      </a:r>
                      <a:r>
                        <a:rPr lang="he-IL" sz="1000">
                          <a:effectLst/>
                        </a:rPr>
                        <a:t>ק"מ (1)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extLst>
                  <a:ext uri="{0D108BD9-81ED-4DB2-BD59-A6C34878D82A}">
                    <a16:rowId xmlns:a16="http://schemas.microsoft.com/office/drawing/2014/main" val="4167330522"/>
                  </a:ext>
                </a:extLst>
              </a:tr>
              <a:tr h="34875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 dirty="0">
                          <a:effectLst/>
                        </a:rPr>
                        <a:t>ספרינט גברים 45 עד 64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06:45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750 </a:t>
                      </a:r>
                      <a:r>
                        <a:rPr lang="he-IL" sz="1000">
                          <a:effectLst/>
                        </a:rPr>
                        <a:t>מ</a:t>
                      </a:r>
                      <a:r>
                        <a:rPr lang="en-US" sz="1000">
                          <a:effectLst/>
                        </a:rPr>
                        <a:t>'</a:t>
                      </a:r>
                      <a:r>
                        <a:rPr lang="he-IL" sz="1000">
                          <a:effectLst/>
                        </a:rPr>
                        <a:t> (1)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</a:rPr>
                        <a:t>19.6 ק"מ (2)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5 </a:t>
                      </a:r>
                      <a:r>
                        <a:rPr lang="he-IL" sz="1000">
                          <a:effectLst/>
                        </a:rPr>
                        <a:t>ק"מ (1)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extLst>
                  <a:ext uri="{0D108BD9-81ED-4DB2-BD59-A6C34878D82A}">
                    <a16:rowId xmlns:a16="http://schemas.microsoft.com/office/drawing/2014/main" val="18906854"/>
                  </a:ext>
                </a:extLst>
              </a:tr>
              <a:tr h="34875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</a:rPr>
                        <a:t>ספרינט נשים כל הגילאים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06:50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750 </a:t>
                      </a:r>
                      <a:r>
                        <a:rPr lang="he-IL" sz="1000">
                          <a:effectLst/>
                        </a:rPr>
                        <a:t>מ</a:t>
                      </a:r>
                      <a:r>
                        <a:rPr lang="en-US" sz="1000">
                          <a:effectLst/>
                        </a:rPr>
                        <a:t>'</a:t>
                      </a:r>
                      <a:r>
                        <a:rPr lang="he-IL" sz="1000">
                          <a:effectLst/>
                        </a:rPr>
                        <a:t> (1)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000">
                          <a:effectLst/>
                        </a:rPr>
                        <a:t>19.6 ק"מ (2)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5 </a:t>
                      </a:r>
                      <a:r>
                        <a:rPr lang="he-IL" sz="1000" dirty="0">
                          <a:effectLst/>
                        </a:rPr>
                        <a:t>ק"מ (1)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999" marR="17999" marT="17999" marB="17999" anchor="ctr"/>
                </a:tc>
                <a:extLst>
                  <a:ext uri="{0D108BD9-81ED-4DB2-BD59-A6C34878D82A}">
                    <a16:rowId xmlns:a16="http://schemas.microsoft.com/office/drawing/2014/main" val="1649493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023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BD68FC-DCF0-0468-31EA-F3345AE2D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מסלול שחיה</a:t>
            </a:r>
          </a:p>
        </p:txBody>
      </p:sp>
      <p:pic>
        <p:nvPicPr>
          <p:cNvPr id="5" name="מציין מיקום תוכן 4" descr="תמונה שמכילה מפה&#10;&#10;התיאור נוצר באופן אוטומטי">
            <a:extLst>
              <a:ext uri="{FF2B5EF4-FFF2-40B4-BE49-F238E27FC236}">
                <a16:creationId xmlns:a16="http://schemas.microsoft.com/office/drawing/2014/main" id="{24BE6943-7FFE-52BF-FA23-BBB1631B0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42" y="1853760"/>
            <a:ext cx="9762978" cy="4884664"/>
          </a:xfrm>
        </p:spPr>
      </p:pic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7172AD74-47AC-F4C6-2F72-5F7891AB48EA}"/>
              </a:ext>
            </a:extLst>
          </p:cNvPr>
          <p:cNvCxnSpPr/>
          <p:nvPr/>
        </p:nvCxnSpPr>
        <p:spPr>
          <a:xfrm flipH="1" flipV="1">
            <a:off x="7709095" y="3657600"/>
            <a:ext cx="1899139" cy="29542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C4F0CCB5-A081-B1CA-9A7A-31065EFA3F6B}"/>
              </a:ext>
            </a:extLst>
          </p:cNvPr>
          <p:cNvCxnSpPr>
            <a:cxnSpLocks/>
          </p:cNvCxnSpPr>
          <p:nvPr/>
        </p:nvCxnSpPr>
        <p:spPr>
          <a:xfrm flipH="1">
            <a:off x="4356550" y="3564835"/>
            <a:ext cx="2985154" cy="57343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246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E7AE138-7BF2-53EA-99AA-7B38259A7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מסלול רכיבה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9D61F1B7-9496-265E-0D07-5F44DCC2F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307" t="23027" r="21705" b="5525"/>
          <a:stretch/>
        </p:blipFill>
        <p:spPr>
          <a:xfrm>
            <a:off x="3427181" y="1280159"/>
            <a:ext cx="5830230" cy="5577841"/>
          </a:xfrm>
        </p:spPr>
      </p:pic>
    </p:spTree>
    <p:extLst>
      <p:ext uri="{BB962C8B-B14F-4D97-AF65-F5344CB8AC3E}">
        <p14:creationId xmlns:p14="http://schemas.microsoft.com/office/powerpoint/2010/main" val="4235945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245D74E-836E-49C2-B9AA-9FB0CD56E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מסלול ריצה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425CA131-3C83-A6EF-0532-D0EAA7C86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94" t="22703" r="37155" b="4878"/>
          <a:stretch/>
        </p:blipFill>
        <p:spPr>
          <a:xfrm>
            <a:off x="1415257" y="1690688"/>
            <a:ext cx="9361485" cy="4963330"/>
          </a:xfrm>
        </p:spPr>
      </p:pic>
    </p:spTree>
    <p:extLst>
      <p:ext uri="{BB962C8B-B14F-4D97-AF65-F5344CB8AC3E}">
        <p14:creationId xmlns:p14="http://schemas.microsoft.com/office/powerpoint/2010/main" val="1607056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AE61DF9-1C6D-4E50-9939-496714443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שטח ההחלפה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C135A70-919C-4649-A636-71002728C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מציין מיקום תוכן 4">
            <a:extLst>
              <a:ext uri="{FF2B5EF4-FFF2-40B4-BE49-F238E27FC236}">
                <a16:creationId xmlns:a16="http://schemas.microsoft.com/office/drawing/2014/main" id="{BCD9B5D5-C105-4051-BE71-3172DE4E952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92"/>
            <a:ext cx="12192000" cy="6872813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DCB47FB0-3D5C-449B-B9B3-1BD038BFF9BA}"/>
              </a:ext>
            </a:extLst>
          </p:cNvPr>
          <p:cNvCxnSpPr/>
          <p:nvPr/>
        </p:nvCxnSpPr>
        <p:spPr>
          <a:xfrm flipV="1">
            <a:off x="838200" y="1288473"/>
            <a:ext cx="1655618" cy="402215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246296BD-255B-45A0-9DA6-CFA2D0A5150B}"/>
              </a:ext>
            </a:extLst>
          </p:cNvPr>
          <p:cNvCxnSpPr/>
          <p:nvPr/>
        </p:nvCxnSpPr>
        <p:spPr>
          <a:xfrm flipV="1">
            <a:off x="838200" y="1211125"/>
            <a:ext cx="1655618" cy="402215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3E36C0F9-459D-4DC3-BF6D-3E8A1F779A00}"/>
              </a:ext>
            </a:extLst>
          </p:cNvPr>
          <p:cNvCxnSpPr/>
          <p:nvPr/>
        </p:nvCxnSpPr>
        <p:spPr>
          <a:xfrm>
            <a:off x="2493818" y="1203883"/>
            <a:ext cx="253977" cy="84590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2F66EF33-CC22-468C-9694-4D04A38D1ACE}"/>
              </a:ext>
            </a:extLst>
          </p:cNvPr>
          <p:cNvCxnSpPr/>
          <p:nvPr/>
        </p:nvCxnSpPr>
        <p:spPr>
          <a:xfrm flipH="1">
            <a:off x="2288297" y="1369303"/>
            <a:ext cx="284889" cy="827095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97D624C3-82E5-42E3-AF29-4288BC37E179}"/>
              </a:ext>
            </a:extLst>
          </p:cNvPr>
          <p:cNvCxnSpPr/>
          <p:nvPr/>
        </p:nvCxnSpPr>
        <p:spPr>
          <a:xfrm flipH="1">
            <a:off x="2232212" y="2191871"/>
            <a:ext cx="53788" cy="632011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C0233219-BE7D-4D52-9831-272ED8732A95}"/>
              </a:ext>
            </a:extLst>
          </p:cNvPr>
          <p:cNvCxnSpPr/>
          <p:nvPr/>
        </p:nvCxnSpPr>
        <p:spPr>
          <a:xfrm>
            <a:off x="2238935" y="2803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8A36DDF7-5F98-4580-8F20-5BD728C5B1B1}"/>
              </a:ext>
            </a:extLst>
          </p:cNvPr>
          <p:cNvCxnSpPr/>
          <p:nvPr/>
        </p:nvCxnSpPr>
        <p:spPr>
          <a:xfrm flipV="1">
            <a:off x="2232212" y="2790265"/>
            <a:ext cx="6723" cy="33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FC6085E6-F4E6-4E55-BD7B-8DF8820C8017}"/>
              </a:ext>
            </a:extLst>
          </p:cNvPr>
          <p:cNvCxnSpPr/>
          <p:nvPr/>
        </p:nvCxnSpPr>
        <p:spPr>
          <a:xfrm flipH="1">
            <a:off x="1714500" y="2807073"/>
            <a:ext cx="524435" cy="1072403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916EDC88-4765-42D9-B42F-05BF11D12FCF}"/>
              </a:ext>
            </a:extLst>
          </p:cNvPr>
          <p:cNvCxnSpPr>
            <a:cxnSpLocks/>
          </p:cNvCxnSpPr>
          <p:nvPr/>
        </p:nvCxnSpPr>
        <p:spPr>
          <a:xfrm>
            <a:off x="1714500" y="3879476"/>
            <a:ext cx="0" cy="262218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232F789F-5EA0-4FAE-AC96-4DFEFA79D24C}"/>
              </a:ext>
            </a:extLst>
          </p:cNvPr>
          <p:cNvCxnSpPr>
            <a:cxnSpLocks/>
          </p:cNvCxnSpPr>
          <p:nvPr/>
        </p:nvCxnSpPr>
        <p:spPr>
          <a:xfrm flipV="1">
            <a:off x="1723723" y="4087906"/>
            <a:ext cx="1227906" cy="47225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94ADC290-E537-4F25-BD9A-CA4E199743FF}"/>
              </a:ext>
            </a:extLst>
          </p:cNvPr>
          <p:cNvCxnSpPr>
            <a:cxnSpLocks/>
          </p:cNvCxnSpPr>
          <p:nvPr/>
        </p:nvCxnSpPr>
        <p:spPr>
          <a:xfrm flipH="1">
            <a:off x="2614024" y="4141694"/>
            <a:ext cx="344329" cy="514169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0286D769-1116-4ADA-9DF4-90DDF239C106}"/>
              </a:ext>
            </a:extLst>
          </p:cNvPr>
          <p:cNvCxnSpPr/>
          <p:nvPr/>
        </p:nvCxnSpPr>
        <p:spPr>
          <a:xfrm>
            <a:off x="5195048" y="4876800"/>
            <a:ext cx="2339227" cy="0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9FA78942-B683-44BB-AF02-691B21D01E5B}"/>
              </a:ext>
            </a:extLst>
          </p:cNvPr>
          <p:cNvCxnSpPr/>
          <p:nvPr/>
        </p:nvCxnSpPr>
        <p:spPr>
          <a:xfrm flipV="1">
            <a:off x="7534275" y="3436407"/>
            <a:ext cx="361950" cy="1438152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ED06397F-4644-4CD3-9A50-34287DE7D846}"/>
              </a:ext>
            </a:extLst>
          </p:cNvPr>
          <p:cNvCxnSpPr/>
          <p:nvPr/>
        </p:nvCxnSpPr>
        <p:spPr>
          <a:xfrm flipH="1" flipV="1">
            <a:off x="5195048" y="1885950"/>
            <a:ext cx="2691652" cy="1550457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A9E76CE0-AD96-48FF-8C2D-A1E95AE9185A}"/>
              </a:ext>
            </a:extLst>
          </p:cNvPr>
          <p:cNvCxnSpPr/>
          <p:nvPr/>
        </p:nvCxnSpPr>
        <p:spPr>
          <a:xfrm flipH="1">
            <a:off x="4861484" y="1913466"/>
            <a:ext cx="333564" cy="278405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372E4289-C2AF-4CDF-B6BA-43894D0E6727}"/>
              </a:ext>
            </a:extLst>
          </p:cNvPr>
          <p:cNvCxnSpPr/>
          <p:nvPr/>
        </p:nvCxnSpPr>
        <p:spPr>
          <a:xfrm flipH="1" flipV="1">
            <a:off x="4752975" y="2055813"/>
            <a:ext cx="108509" cy="136058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A48C68C0-2491-4071-9509-154E0EEE07CC}"/>
              </a:ext>
            </a:extLst>
          </p:cNvPr>
          <p:cNvCxnSpPr/>
          <p:nvPr/>
        </p:nvCxnSpPr>
        <p:spPr>
          <a:xfrm flipV="1">
            <a:off x="4743450" y="762000"/>
            <a:ext cx="1352549" cy="1290668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מחבר ישר 21">
            <a:extLst>
              <a:ext uri="{FF2B5EF4-FFF2-40B4-BE49-F238E27FC236}">
                <a16:creationId xmlns:a16="http://schemas.microsoft.com/office/drawing/2014/main" id="{5C098564-AFCD-495C-8C15-20F72C035B62}"/>
              </a:ext>
            </a:extLst>
          </p:cNvPr>
          <p:cNvCxnSpPr/>
          <p:nvPr/>
        </p:nvCxnSpPr>
        <p:spPr>
          <a:xfrm>
            <a:off x="6000750" y="690283"/>
            <a:ext cx="0" cy="50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>
            <a:extLst>
              <a:ext uri="{FF2B5EF4-FFF2-40B4-BE49-F238E27FC236}">
                <a16:creationId xmlns:a16="http://schemas.microsoft.com/office/drawing/2014/main" id="{DABE7759-64A9-455D-A397-9F5CCDBC2C9E}"/>
              </a:ext>
            </a:extLst>
          </p:cNvPr>
          <p:cNvCxnSpPr/>
          <p:nvPr/>
        </p:nvCxnSpPr>
        <p:spPr>
          <a:xfrm flipH="1">
            <a:off x="2493818" y="762000"/>
            <a:ext cx="3516457" cy="2905125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84823458-45A6-46E5-A2B5-7CF9F2F2EB65}"/>
              </a:ext>
            </a:extLst>
          </p:cNvPr>
          <p:cNvCxnSpPr/>
          <p:nvPr/>
        </p:nvCxnSpPr>
        <p:spPr>
          <a:xfrm flipH="1" flipV="1">
            <a:off x="4568841" y="2191871"/>
            <a:ext cx="157190" cy="204104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מחבר ישר 24">
            <a:extLst>
              <a:ext uri="{FF2B5EF4-FFF2-40B4-BE49-F238E27FC236}">
                <a16:creationId xmlns:a16="http://schemas.microsoft.com/office/drawing/2014/main" id="{CF2A6D5A-3B82-4437-A775-47DEFFD6814D}"/>
              </a:ext>
            </a:extLst>
          </p:cNvPr>
          <p:cNvCxnSpPr/>
          <p:nvPr/>
        </p:nvCxnSpPr>
        <p:spPr>
          <a:xfrm flipH="1">
            <a:off x="4097991" y="2461495"/>
            <a:ext cx="625881" cy="729985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5C4C184F-A3CF-43D6-B126-A1F316147A85}"/>
              </a:ext>
            </a:extLst>
          </p:cNvPr>
          <p:cNvCxnSpPr/>
          <p:nvPr/>
        </p:nvCxnSpPr>
        <p:spPr>
          <a:xfrm flipH="1">
            <a:off x="3671048" y="3190875"/>
            <a:ext cx="426943" cy="0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65481829-5CA5-4E31-B3C5-A617AEFB6626}"/>
              </a:ext>
            </a:extLst>
          </p:cNvPr>
          <p:cNvCxnSpPr/>
          <p:nvPr/>
        </p:nvCxnSpPr>
        <p:spPr>
          <a:xfrm flipH="1">
            <a:off x="3086100" y="3191480"/>
            <a:ext cx="571500" cy="687996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מחבר ישר 27">
            <a:extLst>
              <a:ext uri="{FF2B5EF4-FFF2-40B4-BE49-F238E27FC236}">
                <a16:creationId xmlns:a16="http://schemas.microsoft.com/office/drawing/2014/main" id="{77BFA92D-C59E-412C-836A-E9D0B38491EB}"/>
              </a:ext>
            </a:extLst>
          </p:cNvPr>
          <p:cNvCxnSpPr/>
          <p:nvPr/>
        </p:nvCxnSpPr>
        <p:spPr>
          <a:xfrm flipH="1">
            <a:off x="2707952" y="3879476"/>
            <a:ext cx="337215" cy="0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מחבר ישר 28">
            <a:extLst>
              <a:ext uri="{FF2B5EF4-FFF2-40B4-BE49-F238E27FC236}">
                <a16:creationId xmlns:a16="http://schemas.microsoft.com/office/drawing/2014/main" id="{556E9631-402C-4948-A276-B8C50A547D80}"/>
              </a:ext>
            </a:extLst>
          </p:cNvPr>
          <p:cNvCxnSpPr>
            <a:cxnSpLocks/>
          </p:cNvCxnSpPr>
          <p:nvPr/>
        </p:nvCxnSpPr>
        <p:spPr>
          <a:xfrm>
            <a:off x="2245869" y="1118830"/>
            <a:ext cx="369743" cy="339285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מחבר ישר 29">
            <a:extLst>
              <a:ext uri="{FF2B5EF4-FFF2-40B4-BE49-F238E27FC236}">
                <a16:creationId xmlns:a16="http://schemas.microsoft.com/office/drawing/2014/main" id="{BE40C172-0AE9-428C-B0D9-DFC5626FBD88}"/>
              </a:ext>
            </a:extLst>
          </p:cNvPr>
          <p:cNvCxnSpPr>
            <a:cxnSpLocks/>
          </p:cNvCxnSpPr>
          <p:nvPr/>
        </p:nvCxnSpPr>
        <p:spPr>
          <a:xfrm flipH="1">
            <a:off x="2493818" y="3501419"/>
            <a:ext cx="29262" cy="731427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משולש שווה-שוקיים 30">
            <a:extLst>
              <a:ext uri="{FF2B5EF4-FFF2-40B4-BE49-F238E27FC236}">
                <a16:creationId xmlns:a16="http://schemas.microsoft.com/office/drawing/2014/main" id="{01A46ACE-3DC9-4D02-8A54-FD6D5FEF82A7}"/>
              </a:ext>
            </a:extLst>
          </p:cNvPr>
          <p:cNvSpPr/>
          <p:nvPr/>
        </p:nvSpPr>
        <p:spPr>
          <a:xfrm>
            <a:off x="7591463" y="3947920"/>
            <a:ext cx="247574" cy="27997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משולש שווה-שוקיים 31">
            <a:extLst>
              <a:ext uri="{FF2B5EF4-FFF2-40B4-BE49-F238E27FC236}">
                <a16:creationId xmlns:a16="http://schemas.microsoft.com/office/drawing/2014/main" id="{13EC079B-EEB9-41A8-BB83-D5FCB2A0957F}"/>
              </a:ext>
            </a:extLst>
          </p:cNvPr>
          <p:cNvSpPr/>
          <p:nvPr/>
        </p:nvSpPr>
        <p:spPr>
          <a:xfrm>
            <a:off x="8037739" y="482029"/>
            <a:ext cx="247574" cy="27997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BCF2EC47-21B2-4064-8E06-797492AF375A}"/>
              </a:ext>
            </a:extLst>
          </p:cNvPr>
          <p:cNvCxnSpPr>
            <a:cxnSpLocks/>
          </p:cNvCxnSpPr>
          <p:nvPr/>
        </p:nvCxnSpPr>
        <p:spPr>
          <a:xfrm>
            <a:off x="7839075" y="1072182"/>
            <a:ext cx="589076" cy="4149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פרצוף מחייך 33">
            <a:extLst>
              <a:ext uri="{FF2B5EF4-FFF2-40B4-BE49-F238E27FC236}">
                <a16:creationId xmlns:a16="http://schemas.microsoft.com/office/drawing/2014/main" id="{F5386A25-2995-4FC0-84BD-C74E73529495}"/>
              </a:ext>
            </a:extLst>
          </p:cNvPr>
          <p:cNvSpPr/>
          <p:nvPr/>
        </p:nvSpPr>
        <p:spPr>
          <a:xfrm>
            <a:off x="8012333" y="1425822"/>
            <a:ext cx="247574" cy="279971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פרצוף מחייך 34">
            <a:extLst>
              <a:ext uri="{FF2B5EF4-FFF2-40B4-BE49-F238E27FC236}">
                <a16:creationId xmlns:a16="http://schemas.microsoft.com/office/drawing/2014/main" id="{EEE62521-BF19-4671-91E7-2FE71BF29FF5}"/>
              </a:ext>
            </a:extLst>
          </p:cNvPr>
          <p:cNvSpPr/>
          <p:nvPr/>
        </p:nvSpPr>
        <p:spPr>
          <a:xfrm>
            <a:off x="4943218" y="2102173"/>
            <a:ext cx="247574" cy="279971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6" name="פרצוף מחייך 35">
            <a:extLst>
              <a:ext uri="{FF2B5EF4-FFF2-40B4-BE49-F238E27FC236}">
                <a16:creationId xmlns:a16="http://schemas.microsoft.com/office/drawing/2014/main" id="{E58FFD58-B49D-4561-B24F-60DA38596EF4}"/>
              </a:ext>
            </a:extLst>
          </p:cNvPr>
          <p:cNvSpPr/>
          <p:nvPr/>
        </p:nvSpPr>
        <p:spPr>
          <a:xfrm>
            <a:off x="7801032" y="3928842"/>
            <a:ext cx="247574" cy="279971"/>
          </a:xfrm>
          <a:prstGeom prst="smileyFace">
            <a:avLst>
              <a:gd name="adj" fmla="val 46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פרצוף מחייך 36">
            <a:extLst>
              <a:ext uri="{FF2B5EF4-FFF2-40B4-BE49-F238E27FC236}">
                <a16:creationId xmlns:a16="http://schemas.microsoft.com/office/drawing/2014/main" id="{79B3790B-A4E3-4AF8-9817-D1063334D23D}"/>
              </a:ext>
            </a:extLst>
          </p:cNvPr>
          <p:cNvSpPr/>
          <p:nvPr/>
        </p:nvSpPr>
        <p:spPr>
          <a:xfrm>
            <a:off x="2370031" y="4208813"/>
            <a:ext cx="247574" cy="279971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פרצוף מחייך 37">
            <a:extLst>
              <a:ext uri="{FF2B5EF4-FFF2-40B4-BE49-F238E27FC236}">
                <a16:creationId xmlns:a16="http://schemas.microsoft.com/office/drawing/2014/main" id="{C0B3DAB3-0718-4EAA-B18F-9E17995C954F}"/>
              </a:ext>
            </a:extLst>
          </p:cNvPr>
          <p:cNvSpPr/>
          <p:nvPr/>
        </p:nvSpPr>
        <p:spPr>
          <a:xfrm>
            <a:off x="4399862" y="4796563"/>
            <a:ext cx="247574" cy="279971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פרצוף מחייך 38">
            <a:extLst>
              <a:ext uri="{FF2B5EF4-FFF2-40B4-BE49-F238E27FC236}">
                <a16:creationId xmlns:a16="http://schemas.microsoft.com/office/drawing/2014/main" id="{9EFDE7A5-71C3-4843-8C8E-2CF5A7928C24}"/>
              </a:ext>
            </a:extLst>
          </p:cNvPr>
          <p:cNvSpPr/>
          <p:nvPr/>
        </p:nvSpPr>
        <p:spPr>
          <a:xfrm>
            <a:off x="6505465" y="2349785"/>
            <a:ext cx="247574" cy="279971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פרצוף מחייך 39">
            <a:extLst>
              <a:ext uri="{FF2B5EF4-FFF2-40B4-BE49-F238E27FC236}">
                <a16:creationId xmlns:a16="http://schemas.microsoft.com/office/drawing/2014/main" id="{8D59BEBA-05F1-43A1-8B38-8DDC3FDA4AAF}"/>
              </a:ext>
            </a:extLst>
          </p:cNvPr>
          <p:cNvSpPr/>
          <p:nvPr/>
        </p:nvSpPr>
        <p:spPr>
          <a:xfrm>
            <a:off x="6117087" y="502211"/>
            <a:ext cx="247574" cy="279971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פרצוף מחייך 40">
            <a:extLst>
              <a:ext uri="{FF2B5EF4-FFF2-40B4-BE49-F238E27FC236}">
                <a16:creationId xmlns:a16="http://schemas.microsoft.com/office/drawing/2014/main" id="{C64F2AC4-341C-47A0-9FE3-097C8B9FF991}"/>
              </a:ext>
            </a:extLst>
          </p:cNvPr>
          <p:cNvSpPr/>
          <p:nvPr/>
        </p:nvSpPr>
        <p:spPr>
          <a:xfrm>
            <a:off x="730295" y="1670100"/>
            <a:ext cx="247574" cy="279971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פרצוף מחייך 41">
            <a:extLst>
              <a:ext uri="{FF2B5EF4-FFF2-40B4-BE49-F238E27FC236}">
                <a16:creationId xmlns:a16="http://schemas.microsoft.com/office/drawing/2014/main" id="{83DE1AFF-1628-46F4-8800-F1FD6512A471}"/>
              </a:ext>
            </a:extLst>
          </p:cNvPr>
          <p:cNvSpPr/>
          <p:nvPr/>
        </p:nvSpPr>
        <p:spPr>
          <a:xfrm>
            <a:off x="2287718" y="1296223"/>
            <a:ext cx="247574" cy="279971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פרצוף מחייך 42">
            <a:extLst>
              <a:ext uri="{FF2B5EF4-FFF2-40B4-BE49-F238E27FC236}">
                <a16:creationId xmlns:a16="http://schemas.microsoft.com/office/drawing/2014/main" id="{6211B432-0848-43FB-8DC5-B2BCE04833A8}"/>
              </a:ext>
            </a:extLst>
          </p:cNvPr>
          <p:cNvSpPr/>
          <p:nvPr/>
        </p:nvSpPr>
        <p:spPr>
          <a:xfrm>
            <a:off x="2755818" y="1061603"/>
            <a:ext cx="247574" cy="279971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4" name="מחבר ישר 43">
            <a:extLst>
              <a:ext uri="{FF2B5EF4-FFF2-40B4-BE49-F238E27FC236}">
                <a16:creationId xmlns:a16="http://schemas.microsoft.com/office/drawing/2014/main" id="{64DDF0DE-B871-4B54-A94C-F7B399ADA330}"/>
              </a:ext>
            </a:extLst>
          </p:cNvPr>
          <p:cNvCxnSpPr/>
          <p:nvPr/>
        </p:nvCxnSpPr>
        <p:spPr>
          <a:xfrm flipH="1">
            <a:off x="2590605" y="1401969"/>
            <a:ext cx="284889" cy="827095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מחבר ישר 44">
            <a:extLst>
              <a:ext uri="{FF2B5EF4-FFF2-40B4-BE49-F238E27FC236}">
                <a16:creationId xmlns:a16="http://schemas.microsoft.com/office/drawing/2014/main" id="{FC0AE539-13E4-4EE0-852A-3459A03333D7}"/>
              </a:ext>
            </a:extLst>
          </p:cNvPr>
          <p:cNvCxnSpPr>
            <a:cxnSpLocks/>
          </p:cNvCxnSpPr>
          <p:nvPr/>
        </p:nvCxnSpPr>
        <p:spPr>
          <a:xfrm>
            <a:off x="2740813" y="1363510"/>
            <a:ext cx="129683" cy="43322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18CA90BE-4AF1-4AED-A07C-9518B390D6F8}"/>
              </a:ext>
            </a:extLst>
          </p:cNvPr>
          <p:cNvCxnSpPr>
            <a:cxnSpLocks/>
          </p:cNvCxnSpPr>
          <p:nvPr/>
        </p:nvCxnSpPr>
        <p:spPr>
          <a:xfrm flipH="1">
            <a:off x="7842872" y="1977559"/>
            <a:ext cx="573307" cy="4682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תיבת טקסט 46">
            <a:extLst>
              <a:ext uri="{FF2B5EF4-FFF2-40B4-BE49-F238E27FC236}">
                <a16:creationId xmlns:a16="http://schemas.microsoft.com/office/drawing/2014/main" id="{4C67E71A-35E2-4D9A-AA1D-663A8CDBA489}"/>
              </a:ext>
            </a:extLst>
          </p:cNvPr>
          <p:cNvSpPr txBox="1"/>
          <p:nvPr/>
        </p:nvSpPr>
        <p:spPr>
          <a:xfrm>
            <a:off x="6240874" y="420553"/>
            <a:ext cx="18254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כניסה מתחלפת</a:t>
            </a:r>
          </a:p>
        </p:txBody>
      </p:sp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C4248A01-81DD-46F2-A232-28017A0D0658}"/>
              </a:ext>
            </a:extLst>
          </p:cNvPr>
          <p:cNvSpPr txBox="1"/>
          <p:nvPr/>
        </p:nvSpPr>
        <p:spPr>
          <a:xfrm>
            <a:off x="6432193" y="833483"/>
            <a:ext cx="13936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מעבר נושם</a:t>
            </a:r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EA39F06C-6B86-4F94-BA97-1873C74701BF}"/>
              </a:ext>
            </a:extLst>
          </p:cNvPr>
          <p:cNvSpPr txBox="1"/>
          <p:nvPr/>
        </p:nvSpPr>
        <p:spPr>
          <a:xfrm>
            <a:off x="6832071" y="1321356"/>
            <a:ext cx="103301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סדרן</a:t>
            </a:r>
          </a:p>
        </p:txBody>
      </p: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76D093E7-7FCC-4F53-AC13-EC14F444537F}"/>
              </a:ext>
            </a:extLst>
          </p:cNvPr>
          <p:cNvSpPr txBox="1"/>
          <p:nvPr/>
        </p:nvSpPr>
        <p:spPr>
          <a:xfrm>
            <a:off x="6008182" y="1765578"/>
            <a:ext cx="18036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מחסום 1.1 מטר</a:t>
            </a:r>
          </a:p>
        </p:txBody>
      </p:sp>
      <p:cxnSp>
        <p:nvCxnSpPr>
          <p:cNvPr id="51" name="מחבר ישר 50">
            <a:extLst>
              <a:ext uri="{FF2B5EF4-FFF2-40B4-BE49-F238E27FC236}">
                <a16:creationId xmlns:a16="http://schemas.microsoft.com/office/drawing/2014/main" id="{E17A0C27-8A61-4FDD-97CA-9B13C7CC117C}"/>
              </a:ext>
            </a:extLst>
          </p:cNvPr>
          <p:cNvCxnSpPr/>
          <p:nvPr/>
        </p:nvCxnSpPr>
        <p:spPr>
          <a:xfrm flipH="1">
            <a:off x="5092505" y="2790265"/>
            <a:ext cx="492369" cy="129764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>
            <a:extLst>
              <a:ext uri="{FF2B5EF4-FFF2-40B4-BE49-F238E27FC236}">
                <a16:creationId xmlns:a16="http://schemas.microsoft.com/office/drawing/2014/main" id="{E62DB29D-7A22-4DF5-9C9F-84D4CF900976}"/>
              </a:ext>
            </a:extLst>
          </p:cNvPr>
          <p:cNvCxnSpPr/>
          <p:nvPr/>
        </p:nvCxnSpPr>
        <p:spPr>
          <a:xfrm flipH="1">
            <a:off x="5594096" y="3057611"/>
            <a:ext cx="492369" cy="129764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F2C8D212-2C9C-426C-A712-328FC3832AF7}"/>
              </a:ext>
            </a:extLst>
          </p:cNvPr>
          <p:cNvCxnSpPr/>
          <p:nvPr/>
        </p:nvCxnSpPr>
        <p:spPr>
          <a:xfrm flipH="1">
            <a:off x="6227025" y="3136772"/>
            <a:ext cx="492369" cy="129764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>
            <a:extLst>
              <a:ext uri="{FF2B5EF4-FFF2-40B4-BE49-F238E27FC236}">
                <a16:creationId xmlns:a16="http://schemas.microsoft.com/office/drawing/2014/main" id="{784C6C6A-4E3F-4B3E-A620-7E8B02D36D3A}"/>
              </a:ext>
            </a:extLst>
          </p:cNvPr>
          <p:cNvCxnSpPr>
            <a:cxnSpLocks/>
          </p:cNvCxnSpPr>
          <p:nvPr/>
        </p:nvCxnSpPr>
        <p:spPr>
          <a:xfrm flipH="1">
            <a:off x="6897038" y="3502400"/>
            <a:ext cx="332437" cy="91552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ישר 54">
            <a:extLst>
              <a:ext uri="{FF2B5EF4-FFF2-40B4-BE49-F238E27FC236}">
                <a16:creationId xmlns:a16="http://schemas.microsoft.com/office/drawing/2014/main" id="{1DC9411A-C9D0-4067-BCBB-07403673D10E}"/>
              </a:ext>
            </a:extLst>
          </p:cNvPr>
          <p:cNvCxnSpPr>
            <a:cxnSpLocks/>
          </p:cNvCxnSpPr>
          <p:nvPr/>
        </p:nvCxnSpPr>
        <p:spPr>
          <a:xfrm flipH="1">
            <a:off x="10988599" y="539346"/>
            <a:ext cx="816685" cy="2042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תיבת טקסט 55">
            <a:extLst>
              <a:ext uri="{FF2B5EF4-FFF2-40B4-BE49-F238E27FC236}">
                <a16:creationId xmlns:a16="http://schemas.microsoft.com/office/drawing/2014/main" id="{75C2EAE3-1761-43F0-B6E9-A858CEAD8096}"/>
              </a:ext>
            </a:extLst>
          </p:cNvPr>
          <p:cNvSpPr txBox="1"/>
          <p:nvPr/>
        </p:nvSpPr>
        <p:spPr>
          <a:xfrm>
            <a:off x="9097940" y="375102"/>
            <a:ext cx="17080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FFFF00"/>
                </a:solidFill>
              </a:rPr>
              <a:t>סטנד לאופניים</a:t>
            </a:r>
          </a:p>
        </p:txBody>
      </p:sp>
      <p:cxnSp>
        <p:nvCxnSpPr>
          <p:cNvPr id="57" name="מחבר חץ ישר 56">
            <a:extLst>
              <a:ext uri="{FF2B5EF4-FFF2-40B4-BE49-F238E27FC236}">
                <a16:creationId xmlns:a16="http://schemas.microsoft.com/office/drawing/2014/main" id="{51CDA1BD-A6CC-4199-986E-70CA7CE6C2D3}"/>
              </a:ext>
            </a:extLst>
          </p:cNvPr>
          <p:cNvCxnSpPr>
            <a:cxnSpLocks/>
          </p:cNvCxnSpPr>
          <p:nvPr/>
        </p:nvCxnSpPr>
        <p:spPr>
          <a:xfrm>
            <a:off x="2232212" y="3960160"/>
            <a:ext cx="1142151" cy="4113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מחבר חץ ישר 57">
            <a:extLst>
              <a:ext uri="{FF2B5EF4-FFF2-40B4-BE49-F238E27FC236}">
                <a16:creationId xmlns:a16="http://schemas.microsoft.com/office/drawing/2014/main" id="{1446403E-2EB4-4BBA-A46E-811B9A3D5E87}"/>
              </a:ext>
            </a:extLst>
          </p:cNvPr>
          <p:cNvCxnSpPr>
            <a:cxnSpLocks/>
          </p:cNvCxnSpPr>
          <p:nvPr/>
        </p:nvCxnSpPr>
        <p:spPr>
          <a:xfrm flipV="1">
            <a:off x="6573295" y="3436408"/>
            <a:ext cx="336726" cy="98151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חץ ישר 58">
            <a:extLst>
              <a:ext uri="{FF2B5EF4-FFF2-40B4-BE49-F238E27FC236}">
                <a16:creationId xmlns:a16="http://schemas.microsoft.com/office/drawing/2014/main" id="{7203E5F0-635E-47B4-90EA-CAD5D177E86B}"/>
              </a:ext>
            </a:extLst>
          </p:cNvPr>
          <p:cNvCxnSpPr>
            <a:cxnSpLocks/>
          </p:cNvCxnSpPr>
          <p:nvPr/>
        </p:nvCxnSpPr>
        <p:spPr>
          <a:xfrm flipV="1">
            <a:off x="5919218" y="3178272"/>
            <a:ext cx="418044" cy="113057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מחבר חץ ישר 59">
            <a:extLst>
              <a:ext uri="{FF2B5EF4-FFF2-40B4-BE49-F238E27FC236}">
                <a16:creationId xmlns:a16="http://schemas.microsoft.com/office/drawing/2014/main" id="{11EFD600-C01F-4D0F-940F-30AD9082B1E7}"/>
              </a:ext>
            </a:extLst>
          </p:cNvPr>
          <p:cNvCxnSpPr>
            <a:cxnSpLocks/>
          </p:cNvCxnSpPr>
          <p:nvPr/>
        </p:nvCxnSpPr>
        <p:spPr>
          <a:xfrm flipV="1">
            <a:off x="5378154" y="3131081"/>
            <a:ext cx="375455" cy="99492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מחבר חץ ישר 60">
            <a:extLst>
              <a:ext uri="{FF2B5EF4-FFF2-40B4-BE49-F238E27FC236}">
                <a16:creationId xmlns:a16="http://schemas.microsoft.com/office/drawing/2014/main" id="{F3554273-477B-4AB7-911C-0B8D25BDB8EC}"/>
              </a:ext>
            </a:extLst>
          </p:cNvPr>
          <p:cNvCxnSpPr>
            <a:cxnSpLocks/>
          </p:cNvCxnSpPr>
          <p:nvPr/>
        </p:nvCxnSpPr>
        <p:spPr>
          <a:xfrm flipH="1" flipV="1">
            <a:off x="10905023" y="1139958"/>
            <a:ext cx="904720" cy="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מחבר חץ ישר 61">
            <a:extLst>
              <a:ext uri="{FF2B5EF4-FFF2-40B4-BE49-F238E27FC236}">
                <a16:creationId xmlns:a16="http://schemas.microsoft.com/office/drawing/2014/main" id="{3AD47855-A0D9-42E5-8349-8953F812E4D5}"/>
              </a:ext>
            </a:extLst>
          </p:cNvPr>
          <p:cNvCxnSpPr>
            <a:cxnSpLocks/>
          </p:cNvCxnSpPr>
          <p:nvPr/>
        </p:nvCxnSpPr>
        <p:spPr>
          <a:xfrm flipH="1">
            <a:off x="4369633" y="2586062"/>
            <a:ext cx="553525" cy="58918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>
            <a:extLst>
              <a:ext uri="{FF2B5EF4-FFF2-40B4-BE49-F238E27FC236}">
                <a16:creationId xmlns:a16="http://schemas.microsoft.com/office/drawing/2014/main" id="{8D98EEDB-F5BE-415E-AF9F-3F9FD0BE235B}"/>
              </a:ext>
            </a:extLst>
          </p:cNvPr>
          <p:cNvCxnSpPr>
            <a:cxnSpLocks/>
          </p:cNvCxnSpPr>
          <p:nvPr/>
        </p:nvCxnSpPr>
        <p:spPr>
          <a:xfrm>
            <a:off x="4336112" y="3832685"/>
            <a:ext cx="71830" cy="93698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תיבת טקסט 63">
            <a:extLst>
              <a:ext uri="{FF2B5EF4-FFF2-40B4-BE49-F238E27FC236}">
                <a16:creationId xmlns:a16="http://schemas.microsoft.com/office/drawing/2014/main" id="{B3DDC0F2-8E81-4043-8018-98BE260E1522}"/>
              </a:ext>
            </a:extLst>
          </p:cNvPr>
          <p:cNvSpPr txBox="1"/>
          <p:nvPr/>
        </p:nvSpPr>
        <p:spPr>
          <a:xfrm>
            <a:off x="8686383" y="811784"/>
            <a:ext cx="21248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FFFF00"/>
                </a:solidFill>
              </a:rPr>
              <a:t>כיוון תנועה עליה מהים ויציאה לאופניים</a:t>
            </a:r>
          </a:p>
        </p:txBody>
      </p:sp>
      <p:cxnSp>
        <p:nvCxnSpPr>
          <p:cNvPr id="65" name="מחבר חץ ישר 64">
            <a:extLst>
              <a:ext uri="{FF2B5EF4-FFF2-40B4-BE49-F238E27FC236}">
                <a16:creationId xmlns:a16="http://schemas.microsoft.com/office/drawing/2014/main" id="{6AF53F9A-88EB-47D5-BC53-38C968F131C3}"/>
              </a:ext>
            </a:extLst>
          </p:cNvPr>
          <p:cNvCxnSpPr>
            <a:cxnSpLocks/>
          </p:cNvCxnSpPr>
          <p:nvPr/>
        </p:nvCxnSpPr>
        <p:spPr>
          <a:xfrm>
            <a:off x="4959645" y="4305896"/>
            <a:ext cx="624254" cy="22963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מחבר חץ ישר 65">
            <a:extLst>
              <a:ext uri="{FF2B5EF4-FFF2-40B4-BE49-F238E27FC236}">
                <a16:creationId xmlns:a16="http://schemas.microsoft.com/office/drawing/2014/main" id="{1C2C0CB4-FEC3-4CD7-8756-3215CCB1EFF3}"/>
              </a:ext>
            </a:extLst>
          </p:cNvPr>
          <p:cNvCxnSpPr>
            <a:cxnSpLocks/>
          </p:cNvCxnSpPr>
          <p:nvPr/>
        </p:nvCxnSpPr>
        <p:spPr>
          <a:xfrm flipV="1">
            <a:off x="4475523" y="4195517"/>
            <a:ext cx="303692" cy="15328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מחבר חץ ישר 66">
            <a:extLst>
              <a:ext uri="{FF2B5EF4-FFF2-40B4-BE49-F238E27FC236}">
                <a16:creationId xmlns:a16="http://schemas.microsoft.com/office/drawing/2014/main" id="{074B7142-ECE6-4AA6-89E5-0978DDFE5B35}"/>
              </a:ext>
            </a:extLst>
          </p:cNvPr>
          <p:cNvCxnSpPr>
            <a:cxnSpLocks/>
          </p:cNvCxnSpPr>
          <p:nvPr/>
        </p:nvCxnSpPr>
        <p:spPr>
          <a:xfrm flipH="1" flipV="1">
            <a:off x="4755647" y="4640780"/>
            <a:ext cx="586878" cy="31156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חץ ישר 67">
            <a:extLst>
              <a:ext uri="{FF2B5EF4-FFF2-40B4-BE49-F238E27FC236}">
                <a16:creationId xmlns:a16="http://schemas.microsoft.com/office/drawing/2014/main" id="{850642EA-BA05-4F4E-BA0E-833F655F6008}"/>
              </a:ext>
            </a:extLst>
          </p:cNvPr>
          <p:cNvCxnSpPr>
            <a:cxnSpLocks/>
          </p:cNvCxnSpPr>
          <p:nvPr/>
        </p:nvCxnSpPr>
        <p:spPr>
          <a:xfrm flipH="1" flipV="1">
            <a:off x="5659051" y="2376334"/>
            <a:ext cx="917060" cy="4864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מחבר חץ ישר 68">
            <a:extLst>
              <a:ext uri="{FF2B5EF4-FFF2-40B4-BE49-F238E27FC236}">
                <a16:creationId xmlns:a16="http://schemas.microsoft.com/office/drawing/2014/main" id="{B4B5983A-96DC-439E-99A6-3E99AFAF2EC1}"/>
              </a:ext>
            </a:extLst>
          </p:cNvPr>
          <p:cNvCxnSpPr>
            <a:cxnSpLocks/>
          </p:cNvCxnSpPr>
          <p:nvPr/>
        </p:nvCxnSpPr>
        <p:spPr>
          <a:xfrm flipH="1" flipV="1">
            <a:off x="4592989" y="2106101"/>
            <a:ext cx="470158" cy="39689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מחבר חץ ישר 69">
            <a:extLst>
              <a:ext uri="{FF2B5EF4-FFF2-40B4-BE49-F238E27FC236}">
                <a16:creationId xmlns:a16="http://schemas.microsoft.com/office/drawing/2014/main" id="{3762130B-5898-4B66-AAA3-6CF8DB7C7A5D}"/>
              </a:ext>
            </a:extLst>
          </p:cNvPr>
          <p:cNvCxnSpPr>
            <a:cxnSpLocks/>
          </p:cNvCxnSpPr>
          <p:nvPr/>
        </p:nvCxnSpPr>
        <p:spPr>
          <a:xfrm flipV="1">
            <a:off x="4598557" y="1477976"/>
            <a:ext cx="649201" cy="54461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מחבר חץ ישר 70">
            <a:extLst>
              <a:ext uri="{FF2B5EF4-FFF2-40B4-BE49-F238E27FC236}">
                <a16:creationId xmlns:a16="http://schemas.microsoft.com/office/drawing/2014/main" id="{18E91C1C-9AF7-4E40-96FB-5EE1A8F38A94}"/>
              </a:ext>
            </a:extLst>
          </p:cNvPr>
          <p:cNvCxnSpPr>
            <a:cxnSpLocks/>
          </p:cNvCxnSpPr>
          <p:nvPr/>
        </p:nvCxnSpPr>
        <p:spPr>
          <a:xfrm flipH="1">
            <a:off x="10905023" y="1747423"/>
            <a:ext cx="943678" cy="1815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תיבת טקסט 71">
            <a:extLst>
              <a:ext uri="{FF2B5EF4-FFF2-40B4-BE49-F238E27FC236}">
                <a16:creationId xmlns:a16="http://schemas.microsoft.com/office/drawing/2014/main" id="{CD4D1B18-DE61-41DB-8B61-2D021AD09CF4}"/>
              </a:ext>
            </a:extLst>
          </p:cNvPr>
          <p:cNvSpPr txBox="1"/>
          <p:nvPr/>
        </p:nvSpPr>
        <p:spPr>
          <a:xfrm>
            <a:off x="8638067" y="1442412"/>
            <a:ext cx="212486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FFFF00"/>
                </a:solidFill>
              </a:rPr>
              <a:t>כיוון תנועה חזרה מאופניים ויציאה לריצה</a:t>
            </a:r>
          </a:p>
        </p:txBody>
      </p:sp>
      <p:cxnSp>
        <p:nvCxnSpPr>
          <p:cNvPr id="73" name="מחבר חץ ישר 72">
            <a:extLst>
              <a:ext uri="{FF2B5EF4-FFF2-40B4-BE49-F238E27FC236}">
                <a16:creationId xmlns:a16="http://schemas.microsoft.com/office/drawing/2014/main" id="{A0CF7B30-1F03-42D8-9018-5F9595A8743E}"/>
              </a:ext>
            </a:extLst>
          </p:cNvPr>
          <p:cNvCxnSpPr>
            <a:cxnSpLocks/>
          </p:cNvCxnSpPr>
          <p:nvPr/>
        </p:nvCxnSpPr>
        <p:spPr>
          <a:xfrm flipH="1">
            <a:off x="3271182" y="5457526"/>
            <a:ext cx="659802" cy="56703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מחבר ישר 74">
            <a:extLst>
              <a:ext uri="{FF2B5EF4-FFF2-40B4-BE49-F238E27FC236}">
                <a16:creationId xmlns:a16="http://schemas.microsoft.com/office/drawing/2014/main" id="{82993E28-2B81-5381-3C5E-916BACC1B1EF}"/>
              </a:ext>
            </a:extLst>
          </p:cNvPr>
          <p:cNvCxnSpPr>
            <a:cxnSpLocks/>
          </p:cNvCxnSpPr>
          <p:nvPr/>
        </p:nvCxnSpPr>
        <p:spPr>
          <a:xfrm>
            <a:off x="4010114" y="2258191"/>
            <a:ext cx="246269" cy="433675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8" name="מחבר ישר 77">
            <a:extLst>
              <a:ext uri="{FF2B5EF4-FFF2-40B4-BE49-F238E27FC236}">
                <a16:creationId xmlns:a16="http://schemas.microsoft.com/office/drawing/2014/main" id="{9AB6909C-395A-34E3-5FA8-68EA2B68BFF6}"/>
              </a:ext>
            </a:extLst>
          </p:cNvPr>
          <p:cNvCxnSpPr>
            <a:cxnSpLocks/>
          </p:cNvCxnSpPr>
          <p:nvPr/>
        </p:nvCxnSpPr>
        <p:spPr>
          <a:xfrm flipH="1">
            <a:off x="2646218" y="2223619"/>
            <a:ext cx="1909730" cy="1595906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0" name="פרצוף מחייך 79">
            <a:extLst>
              <a:ext uri="{FF2B5EF4-FFF2-40B4-BE49-F238E27FC236}">
                <a16:creationId xmlns:a16="http://schemas.microsoft.com/office/drawing/2014/main" id="{1F26B6D2-1AA6-6E49-11B0-8F8339653BE3}"/>
              </a:ext>
            </a:extLst>
          </p:cNvPr>
          <p:cNvSpPr/>
          <p:nvPr/>
        </p:nvSpPr>
        <p:spPr>
          <a:xfrm>
            <a:off x="3727875" y="2083077"/>
            <a:ext cx="247574" cy="279971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81" name="מחבר ישר 80">
            <a:extLst>
              <a:ext uri="{FF2B5EF4-FFF2-40B4-BE49-F238E27FC236}">
                <a16:creationId xmlns:a16="http://schemas.microsoft.com/office/drawing/2014/main" id="{FF1F416C-3D2A-7B4F-16F8-381DB930541E}"/>
              </a:ext>
            </a:extLst>
          </p:cNvPr>
          <p:cNvCxnSpPr>
            <a:cxnSpLocks/>
          </p:cNvCxnSpPr>
          <p:nvPr/>
        </p:nvCxnSpPr>
        <p:spPr>
          <a:xfrm>
            <a:off x="2648386" y="4703834"/>
            <a:ext cx="1022662" cy="594227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2" name="מחבר ישר 81">
            <a:extLst>
              <a:ext uri="{FF2B5EF4-FFF2-40B4-BE49-F238E27FC236}">
                <a16:creationId xmlns:a16="http://schemas.microsoft.com/office/drawing/2014/main" id="{520BE8AA-F3AD-A4EE-376B-399B6D29C3D8}"/>
              </a:ext>
            </a:extLst>
          </p:cNvPr>
          <p:cNvCxnSpPr>
            <a:cxnSpLocks/>
          </p:cNvCxnSpPr>
          <p:nvPr/>
        </p:nvCxnSpPr>
        <p:spPr>
          <a:xfrm flipV="1">
            <a:off x="2615612" y="5615983"/>
            <a:ext cx="1236050" cy="1196850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7" name="מחבר ישר 86">
            <a:extLst>
              <a:ext uri="{FF2B5EF4-FFF2-40B4-BE49-F238E27FC236}">
                <a16:creationId xmlns:a16="http://schemas.microsoft.com/office/drawing/2014/main" id="{CE0AD851-AB6D-78A1-C589-0F402093F154}"/>
              </a:ext>
            </a:extLst>
          </p:cNvPr>
          <p:cNvCxnSpPr>
            <a:cxnSpLocks/>
          </p:cNvCxnSpPr>
          <p:nvPr/>
        </p:nvCxnSpPr>
        <p:spPr>
          <a:xfrm>
            <a:off x="3416310" y="5160449"/>
            <a:ext cx="0" cy="335200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9" name="מחבר ישר 88">
            <a:extLst>
              <a:ext uri="{FF2B5EF4-FFF2-40B4-BE49-F238E27FC236}">
                <a16:creationId xmlns:a16="http://schemas.microsoft.com/office/drawing/2014/main" id="{849328B1-5C06-78A4-77DF-3530E98D83BA}"/>
              </a:ext>
            </a:extLst>
          </p:cNvPr>
          <p:cNvCxnSpPr>
            <a:cxnSpLocks/>
          </p:cNvCxnSpPr>
          <p:nvPr/>
        </p:nvCxnSpPr>
        <p:spPr>
          <a:xfrm>
            <a:off x="3271182" y="5230297"/>
            <a:ext cx="725608" cy="385686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3" name="פרצוף מחייך 92">
            <a:extLst>
              <a:ext uri="{FF2B5EF4-FFF2-40B4-BE49-F238E27FC236}">
                <a16:creationId xmlns:a16="http://schemas.microsoft.com/office/drawing/2014/main" id="{FF85F539-9869-906F-E3A2-007458E28B6A}"/>
              </a:ext>
            </a:extLst>
          </p:cNvPr>
          <p:cNvSpPr/>
          <p:nvPr/>
        </p:nvSpPr>
        <p:spPr>
          <a:xfrm>
            <a:off x="3981083" y="5595911"/>
            <a:ext cx="247574" cy="279971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4" name="פרצוף מחייך 93">
            <a:extLst>
              <a:ext uri="{FF2B5EF4-FFF2-40B4-BE49-F238E27FC236}">
                <a16:creationId xmlns:a16="http://schemas.microsoft.com/office/drawing/2014/main" id="{0296E1BC-174B-5F1D-4F1B-826F488B466C}"/>
              </a:ext>
            </a:extLst>
          </p:cNvPr>
          <p:cNvSpPr/>
          <p:nvPr/>
        </p:nvSpPr>
        <p:spPr>
          <a:xfrm>
            <a:off x="2968749" y="5065476"/>
            <a:ext cx="247574" cy="279971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95" name="מחבר ישר 94">
            <a:extLst>
              <a:ext uri="{FF2B5EF4-FFF2-40B4-BE49-F238E27FC236}">
                <a16:creationId xmlns:a16="http://schemas.microsoft.com/office/drawing/2014/main" id="{F3CEE69D-EC64-D856-673F-ADA0B0304642}"/>
              </a:ext>
            </a:extLst>
          </p:cNvPr>
          <p:cNvCxnSpPr>
            <a:cxnSpLocks/>
          </p:cNvCxnSpPr>
          <p:nvPr/>
        </p:nvCxnSpPr>
        <p:spPr>
          <a:xfrm flipV="1">
            <a:off x="4065769" y="4883644"/>
            <a:ext cx="997378" cy="539496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8" name="קשת מלאה 97">
            <a:extLst>
              <a:ext uri="{FF2B5EF4-FFF2-40B4-BE49-F238E27FC236}">
                <a16:creationId xmlns:a16="http://schemas.microsoft.com/office/drawing/2014/main" id="{977307C7-A073-777D-C92D-30F79B17ED30}"/>
              </a:ext>
            </a:extLst>
          </p:cNvPr>
          <p:cNvSpPr/>
          <p:nvPr/>
        </p:nvSpPr>
        <p:spPr>
          <a:xfrm>
            <a:off x="2303419" y="1903488"/>
            <a:ext cx="523086" cy="626846"/>
          </a:xfrm>
          <a:prstGeom prst="blockArc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6587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3617</TotalTime>
  <Words>417</Words>
  <Application>Microsoft Office PowerPoint</Application>
  <PresentationFormat>מסך רחב</PresentationFormat>
  <Paragraphs>98</Paragraphs>
  <Slides>11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2" baseType="lpstr">
      <vt:lpstr>ערכת נושא Office</vt:lpstr>
      <vt:lpstr>מצגת של PowerPoint‏</vt:lpstr>
      <vt:lpstr>טריאתלון אשקלון 2022</vt:lpstr>
      <vt:lpstr>צפי מזג האוויר</vt:lpstr>
      <vt:lpstr>במקרה של עומס חום ...</vt:lpstr>
      <vt:lpstr>לוח זמנים הזנקות </vt:lpstr>
      <vt:lpstr>מסלול שחיה</vt:lpstr>
      <vt:lpstr>מסלול רכיבה</vt:lpstr>
      <vt:lpstr>מסלול ריצה</vt:lpstr>
      <vt:lpstr>שטח ההחלפה</vt:lpstr>
      <vt:lpstr>סיכום – נקודות להדגשה</vt:lpstr>
      <vt:lpstr>תודה רבה...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Nir Cohen</dc:creator>
  <cp:lastModifiedBy>Gal Cohen</cp:lastModifiedBy>
  <cp:revision>3</cp:revision>
  <dcterms:created xsi:type="dcterms:W3CDTF">2021-06-03T06:11:29Z</dcterms:created>
  <dcterms:modified xsi:type="dcterms:W3CDTF">2022-06-15T11:30:47Z</dcterms:modified>
</cp:coreProperties>
</file>