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82" r:id="rId6"/>
    <p:sldId id="283" r:id="rId7"/>
    <p:sldId id="284" r:id="rId8"/>
    <p:sldId id="273" r:id="rId9"/>
    <p:sldId id="276" r:id="rId10"/>
    <p:sldId id="271" r:id="rId11"/>
    <p:sldId id="272" r:id="rId12"/>
    <p:sldId id="278" r:id="rId13"/>
    <p:sldId id="277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8" autoAdjust="0"/>
    <p:restoredTop sz="94660"/>
  </p:normalViewPr>
  <p:slideViewPr>
    <p:cSldViewPr snapToGrid="0">
      <p:cViewPr>
        <p:scale>
          <a:sx n="123" d="100"/>
          <a:sy n="123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E1E24D2-7092-4B92-B780-DD12794C4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0411F29A-BBD1-4644-8B2B-D53CE18F8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BBE8DDB2-16DA-4F56-8CE7-504A5345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1DF55DE-2BEA-4A2D-9481-85A775D8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C9FC5BF-91D1-4D09-82AE-F9E0CC18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88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C13E285-A3A0-4626-94CB-DD5B94AF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20195667-EF9D-4AEF-AAD8-4EB7638D8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64F0CFCE-A0FF-414E-B4DB-0CD10FFF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A3189B39-65F4-40BE-8AA1-2352546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76E64F3-816C-4A32-9CA0-38B38CDA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11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30309243-9D81-4FB0-ABC1-3252034E3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B7ECA3E7-F0D9-469A-AD94-35476D7D9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0BDB854-86C2-4996-9A60-BCE41FCD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6C5C6EA4-A9B0-4109-943B-233B9F61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F1C9DFB-2FCC-40DC-839F-B14DA109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5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7DD1720-7C55-4B24-BC46-5F910C60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657F592-1C35-4E9C-9D88-D467A2ABF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1B3646B6-F70E-4CA0-8F59-8D4A2C11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CC0CD38-029B-4D23-9CA5-A3AFC825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37D6038-23C6-49C9-AEF7-8FECCD71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50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8D72D4D-634B-4851-9B6B-68152251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47C2C40F-FEE2-427C-B2E2-9839E88A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06B35F9-4793-42F6-BD31-3048F6ED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A793802-27BB-4470-ABD1-19D038A3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72D816B-5D18-45A7-BFC1-BF4E82DE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15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339C549-9648-463F-B1F6-92CCD37A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3AD81C5-1294-4AD9-B9E6-FA21C413A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7DD0C79E-5FC8-459B-8276-B6E2730D6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2CC7E3F-C2D1-45A7-AA21-6C4DAA8C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34CF752B-F214-40C4-9112-7E19D6C0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500935A3-F839-4956-876A-ABABF603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78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DFD2B0F-D2B2-4311-B6C2-7E6D955F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7929E6F0-FE57-482F-8081-69D7DE2B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04D2D7B7-CCAF-4FC0-8789-A9A087D60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7CC2E763-0DD9-4A48-BA36-784CB8718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CFB06ACF-EE71-4FCD-9924-FF50A4D4D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5BFA1224-4586-4270-8598-DABAF274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AD4C5CC0-BCA0-4567-86CE-34A00B22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E5B39F3D-17E2-4905-B0D1-F689BD09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27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F99548E-0B3C-4252-BBB0-B6195D8A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E1C696B2-0B2E-4894-9613-597A65CC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FDC6F7BB-D058-41A0-841F-34FBBE91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9AB6A462-713F-4D16-A3B7-C8A6427B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448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0943992E-3426-462D-838B-075B72EC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DC189052-B5AB-4467-9544-9088BD00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C3B15035-ABA2-4A94-8E30-99002A58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86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12D302A-914C-41C0-BCC3-0C3C2CB3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070D473-BB76-481C-8DA8-2F4B1E331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8B727CA4-DE73-4ED8-B2D2-9DE551AC4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0C0887B2-B6BC-4919-899A-5A0EC294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BC874FC2-445F-452D-9DF4-97E30448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76C91A16-517E-43EF-8F61-389B93B5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376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381BF72-A82D-4F8B-83BD-65AB9033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25748762-C5CB-4ED4-8DD4-1A656C29A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F0D0CEA8-CDC6-4184-BEA4-8CB8585B7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552519D0-EE80-4DE2-84DA-8E436F41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90A7F0E6-9538-4F10-9898-33C303A9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7D4F5158-ABA9-4BCC-9C45-EB7F1320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77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E4E13706-6AAD-4AD9-A7DF-F902E982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C8BF7D61-A75F-431F-A6B6-6C82593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6F0D84A-3131-49CD-A678-261083E39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F209-6DE1-42D1-89B8-36F0F913961F}" type="datetimeFigureOut">
              <a:rPr lang="he-IL" smtClean="0"/>
              <a:t>כ"ג/אייר/תשפ"ג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8E36247-74AC-4AAB-9F02-6F2B6B15C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3571F95-AA6F-4A79-AF8F-AEEB6FA0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522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hlXBImans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240AA30-F69A-4FAF-AE07-47018173A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77AE232F-8DC9-433E-8E9F-08B5A83609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3B1C58A3-300B-400F-A894-FD8BB10A1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6FB69856-A6E3-4654-BD50-6D8E4E75B0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5190D104-AE08-4129-8996-47C6F0630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3B80333C-12BF-46C0-9DDE-043EA600C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xmlns="" id="{8488CD0F-BED8-464A-B629-B9DF357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51447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121FF14-5BC8-4009-9D40-1BBB57444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346" y="4267831"/>
            <a:ext cx="9716883" cy="1071585"/>
          </a:xfrm>
        </p:spPr>
        <p:txBody>
          <a:bodyPr>
            <a:normAutofit/>
          </a:bodyPr>
          <a:lstStyle/>
          <a:p>
            <a:pPr algn="l"/>
            <a:r>
              <a:rPr lang="he-IL" sz="4800" b="1" dirty="0">
                <a:solidFill>
                  <a:srgbClr val="FEFFFF"/>
                </a:solidFill>
                <a:cs typeface="+mn-cs"/>
              </a:rPr>
              <a:t>תדריך תחרות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95F7A14D-9BE4-44DE-B304-15B1F3C38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3" y="144852"/>
            <a:ext cx="3328005" cy="38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98" y="474048"/>
            <a:ext cx="6005808" cy="34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DD9471-44E3-47A8-927A-2BA7FDF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EFFFF"/>
                </a:solidFill>
                <a:cs typeface="+mn-cs"/>
              </a:rPr>
              <a:t>בסיום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CFF0621-BBE7-4306-8A89-B70F244D8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r>
              <a:rPr lang="he-IL" sz="2200" dirty="0"/>
              <a:t>מקבלים </a:t>
            </a:r>
            <a:r>
              <a:rPr lang="he-IL" sz="2200" dirty="0" smtClean="0"/>
              <a:t>מים , כובע מצחייה ומדליית משתתף.</a:t>
            </a:r>
            <a:endParaRPr lang="he-IL" sz="2200" dirty="0"/>
          </a:p>
          <a:p>
            <a:r>
              <a:rPr lang="he-IL" sz="2200" dirty="0"/>
              <a:t>טקס מדליות לכל מקצה </a:t>
            </a:r>
            <a:r>
              <a:rPr lang="he-IL" sz="2200" dirty="0" smtClean="0"/>
              <a:t>בנפרד.</a:t>
            </a:r>
            <a:endParaRPr lang="he-IL" sz="2200" dirty="0"/>
          </a:p>
          <a:p>
            <a:r>
              <a:rPr lang="he-IL" sz="2200" dirty="0"/>
              <a:t>עמדות מים נמצאות באמצע מסלול הריצה ובמתחם הסיום.</a:t>
            </a:r>
          </a:p>
          <a:p>
            <a:r>
              <a:rPr lang="he-IL" sz="2200" dirty="0"/>
              <a:t>לאחר </a:t>
            </a:r>
            <a:r>
              <a:rPr lang="he-IL" sz="2200" dirty="0" smtClean="0"/>
              <a:t>סיום, כאשר יתאפשר והכרוז יכריז במערכת ההגברה ניתן יהיה </a:t>
            </a:r>
            <a:r>
              <a:rPr lang="he-IL" sz="2200" dirty="0"/>
              <a:t>לגשת לשטח החלפה באותה נקודה שנכנסתם, להיכנס ולהוציא את האופניים שלכם </a:t>
            </a:r>
            <a:r>
              <a:rPr lang="he-IL" sz="2200" dirty="0" smtClean="0"/>
              <a:t>לפי הוראת צוות התחרות בלבד.</a:t>
            </a:r>
            <a:endParaRPr lang="he-IL" sz="2200" dirty="0"/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25" y="3335010"/>
            <a:ext cx="2185367" cy="25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68" y="63571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92CA53-5E5E-4546-A6B5-BD35AC91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EFFFF"/>
                </a:solidFill>
                <a:cs typeface="+mn-cs"/>
              </a:rPr>
              <a:t>דגשי בטיחות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DCD388A-A97D-4A10-A464-0573CE1C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917105" cy="3563159"/>
          </a:xfrm>
        </p:spPr>
        <p:txBody>
          <a:bodyPr>
            <a:normAutofit lnSpcReduction="10000"/>
          </a:bodyPr>
          <a:lstStyle/>
          <a:p>
            <a:r>
              <a:rPr lang="he-IL" sz="2400" dirty="0"/>
              <a:t>תחרות </a:t>
            </a:r>
            <a:r>
              <a:rPr lang="he-IL" sz="2400" dirty="0" err="1"/>
              <a:t>דראפטינג</a:t>
            </a:r>
            <a:r>
              <a:rPr lang="he-IL" sz="2400" dirty="0"/>
              <a:t> לכל המקצים, פרט לילדים גילאי 8-9.</a:t>
            </a:r>
          </a:p>
          <a:p>
            <a:r>
              <a:rPr lang="he-IL" sz="2400" dirty="0"/>
              <a:t>שטח ההחלפה נושם לשים לב לא להפריע למתחרים בכניסה וביציאה המנהלתית.</a:t>
            </a:r>
          </a:p>
          <a:p>
            <a:r>
              <a:rPr lang="he-IL" sz="2400" dirty="0"/>
              <a:t>לשים לב לבורות הביוב על גבי הכביש במסלול האופניים.</a:t>
            </a:r>
          </a:p>
          <a:p>
            <a:r>
              <a:rPr lang="he-IL" sz="2400" dirty="0"/>
              <a:t>יש להיצמד לימין במסלול הריצה</a:t>
            </a:r>
            <a:r>
              <a:rPr lang="he-IL" sz="2400" dirty="0" smtClean="0"/>
              <a:t>.</a:t>
            </a:r>
          </a:p>
          <a:p>
            <a:r>
              <a:rPr lang="he-IL" sz="2400" dirty="0" smtClean="0"/>
              <a:t>הורים – </a:t>
            </a:r>
            <a:r>
              <a:rPr lang="he-IL" sz="2400" b="1" dirty="0" smtClean="0"/>
              <a:t>בבקשה לא לעלות על מסלול התחרות</a:t>
            </a:r>
            <a:r>
              <a:rPr lang="he-IL" sz="2400" dirty="0" smtClean="0"/>
              <a:t>, צפייה בילדכם תתאפשר במדרכה המזרחית למסלול האופניים.</a:t>
            </a:r>
            <a:endParaRPr lang="he-IL" sz="2400" dirty="0"/>
          </a:p>
          <a:p>
            <a:endParaRPr lang="he-IL" sz="2400" dirty="0"/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8" y="3503546"/>
            <a:ext cx="2279862" cy="26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78" y="64304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92CA53-5E5E-4546-A6B5-BD35AC91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EFFFF"/>
                </a:solidFill>
                <a:cs typeface="+mn-cs"/>
              </a:rPr>
              <a:t>דגשים אחרונים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DCD388A-A97D-4A10-A464-0573CE1C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917105" cy="3563159"/>
          </a:xfrm>
        </p:spPr>
        <p:txBody>
          <a:bodyPr>
            <a:normAutofit lnSpcReduction="10000"/>
          </a:bodyPr>
          <a:lstStyle/>
          <a:p>
            <a:r>
              <a:rPr lang="he-IL" sz="2400" dirty="0"/>
              <a:t>סגירת הרשמה </a:t>
            </a:r>
            <a:r>
              <a:rPr lang="he-IL" sz="2400" dirty="0" smtClean="0"/>
              <a:t>- </a:t>
            </a:r>
            <a:r>
              <a:rPr lang="he-IL" sz="2400" dirty="0"/>
              <a:t>יום </a:t>
            </a:r>
            <a:r>
              <a:rPr lang="he-IL" sz="2400" dirty="0" smtClean="0"/>
              <a:t>רביעי 17.05</a:t>
            </a:r>
            <a:r>
              <a:rPr lang="he-IL" sz="2400" dirty="0"/>
              <a:t>, בשעה </a:t>
            </a:r>
            <a:r>
              <a:rPr lang="he-IL" sz="2400" dirty="0" smtClean="0"/>
              <a:t>10:00 </a:t>
            </a:r>
            <a:r>
              <a:rPr lang="he-IL" sz="2400" dirty="0"/>
              <a:t>בדיוק, לא יהיו הרשמות לאחר סגירת </a:t>
            </a:r>
            <a:r>
              <a:rPr lang="he-IL" sz="2400" dirty="0" smtClean="0"/>
              <a:t>ההרשמה.</a:t>
            </a:r>
            <a:endParaRPr lang="he-IL" sz="2400" dirty="0"/>
          </a:p>
          <a:p>
            <a:r>
              <a:rPr lang="he-IL" sz="2400" dirty="0"/>
              <a:t>שליחת קבוצות שליחים ע"י מנהל הקבוצה/ נציג הקבוצה, למנהל התחרות עד יום </a:t>
            </a:r>
            <a:r>
              <a:rPr lang="he-IL" sz="2400"/>
              <a:t>רביעי </a:t>
            </a:r>
            <a:r>
              <a:rPr lang="he-IL" sz="2400" smtClean="0"/>
              <a:t>בשעה 21:00, </a:t>
            </a:r>
            <a:r>
              <a:rPr lang="he-IL" sz="2400" dirty="0"/>
              <a:t>יש לשלוח את קובץ האקסל עם שם הספורטאי, מס' ברזל וצ'יפ משויך לפי סדר המזנקים בכל קבוצה. </a:t>
            </a:r>
          </a:p>
          <a:p>
            <a:r>
              <a:rPr lang="he-IL" sz="2400" dirty="0"/>
              <a:t>טקס הסיום של כל מקצה יתקיים בנפרד כשעה לאחר הזינוק.</a:t>
            </a:r>
          </a:p>
          <a:p>
            <a:endParaRPr lang="he-IL" sz="2400" dirty="0"/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8" y="3503546"/>
            <a:ext cx="2279862" cy="26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78" y="64304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172" y="4076054"/>
            <a:ext cx="4168238" cy="1983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6600" b="1" dirty="0">
                <a:solidFill>
                  <a:srgbClr val="0070C0"/>
                </a:solidFill>
              </a:rPr>
              <a:t>בהצלחה לכולם !!!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61" y="756602"/>
            <a:ext cx="2389086" cy="2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42" y="4528197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Documents\idan\TRIMORE\2021\טריאתלון חדרה\לוגויים\לוגו מחלקת הספור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42" y="326403"/>
            <a:ext cx="4490145" cy="18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ocuments\idan\TRIMORE\2022\טריאתלון חדרה 2022\לוגויים\!לוגו רקע שקוף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78" y="2411509"/>
            <a:ext cx="3422272" cy="15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Documents\idan\TRIMORE\2022\טריאתלון חדרה 2022\לוגויים\לוגו איגוד 2021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8" y="326403"/>
            <a:ext cx="3129803" cy="34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FFFFF"/>
                </a:solidFill>
                <a:cs typeface="+mn-cs"/>
              </a:rPr>
              <a:t>דגשים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6868005" cy="3985178"/>
          </a:xfrm>
        </p:spPr>
        <p:txBody>
          <a:bodyPr>
            <a:normAutofit fontScale="92500" lnSpcReduction="20000"/>
          </a:bodyPr>
          <a:lstStyle/>
          <a:p>
            <a:r>
              <a:rPr lang="he-IL" sz="2000" dirty="0"/>
              <a:t>חניה – מומלצת החנייה של מלון </a:t>
            </a:r>
            <a:r>
              <a:rPr lang="he-IL" sz="2000" dirty="0" err="1"/>
              <a:t>רמדה</a:t>
            </a:r>
            <a:r>
              <a:rPr lang="he-IL" sz="2000" dirty="0"/>
              <a:t>, כ 200 מ' </a:t>
            </a:r>
            <a:r>
              <a:rPr lang="he-IL" sz="2000" dirty="0" smtClean="0"/>
              <a:t>צפונית לשטח ההחלפה, מעט מקום בחניה הצמודה לשטח החלפה מצפון.</a:t>
            </a:r>
          </a:p>
          <a:p>
            <a:r>
              <a:rPr lang="he-IL" sz="2000" dirty="0" smtClean="0"/>
              <a:t>נא לא להחנות על מסלול התחרות.</a:t>
            </a:r>
            <a:endParaRPr lang="he-IL" sz="2000" dirty="0"/>
          </a:p>
          <a:p>
            <a:r>
              <a:rPr lang="he-IL" sz="2000" dirty="0"/>
              <a:t>כניסה לשטח ההחלפה בבוקר התחרות מכוון </a:t>
            </a:r>
            <a:r>
              <a:rPr lang="he-IL" sz="2000" dirty="0" smtClean="0"/>
              <a:t>צפון מערב.</a:t>
            </a:r>
            <a:endParaRPr lang="he-IL" sz="2000" dirty="0"/>
          </a:p>
          <a:p>
            <a:r>
              <a:rPr lang="he-IL" sz="2000" dirty="0"/>
              <a:t>דרך ההגעה והעזיבה מצפון למסלול התחרות ולכן ישנה יציאה חופשית בכל עת.</a:t>
            </a:r>
          </a:p>
          <a:p>
            <a:r>
              <a:rPr lang="he-IL" sz="2000" dirty="0"/>
              <a:t>טמפ' המים 24 מעלות</a:t>
            </a:r>
            <a:r>
              <a:rPr lang="he-IL" sz="2000" dirty="0" smtClean="0"/>
              <a:t>.</a:t>
            </a:r>
          </a:p>
          <a:p>
            <a:r>
              <a:rPr lang="he-IL" sz="2000" dirty="0" smtClean="0"/>
              <a:t>בשטח החלפה – העמדת האופניים רק מהצד הדרומי </a:t>
            </a:r>
            <a:r>
              <a:rPr lang="he-IL" sz="2000" smtClean="0"/>
              <a:t>של הסטנדים.</a:t>
            </a:r>
            <a:endParaRPr lang="he-IL" sz="2000" dirty="0"/>
          </a:p>
          <a:p>
            <a:r>
              <a:rPr lang="he-IL" sz="2000" dirty="0"/>
              <a:t>מסלול האופניים מישורי, עם 2 פניות פרסה </a:t>
            </a:r>
            <a:r>
              <a:rPr lang="he-IL" sz="2000" dirty="0" smtClean="0"/>
              <a:t>בלבד משולטות </a:t>
            </a:r>
            <a:r>
              <a:rPr lang="he-IL" sz="2000" dirty="0"/>
              <a:t>(בתוך הכיכר ולא מסביבה</a:t>
            </a:r>
            <a:r>
              <a:rPr lang="he-IL" sz="2000" dirty="0" smtClean="0"/>
              <a:t>). נא לא להסתובב בכיכר אשר אין בה את השלט "סבוב אופניים".</a:t>
            </a:r>
            <a:endParaRPr lang="he-IL" sz="2000" dirty="0"/>
          </a:p>
          <a:p>
            <a:r>
              <a:rPr lang="he-IL" sz="2000" dirty="0"/>
              <a:t>8-9 הקפה אחת, 10-11 ושליחים 2 הקפות, 12-13 3 הקפות.</a:t>
            </a:r>
          </a:p>
          <a:p>
            <a:r>
              <a:rPr lang="he-IL" sz="2000" dirty="0"/>
              <a:t>גילאי 8-9 רכיבה על אופני שטח בלבד- פירוט בכללי תחרות באתר </a:t>
            </a:r>
            <a:r>
              <a:rPr lang="he-IL" sz="2000" dirty="0" smtClean="0"/>
              <a:t>האיגוד.</a:t>
            </a:r>
            <a:endParaRPr lang="he-IL" sz="2000" dirty="0"/>
          </a:p>
          <a:p>
            <a:endParaRPr lang="he-IL" sz="16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32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לוח זמנים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4" y="2499263"/>
            <a:ext cx="6868005" cy="4550324"/>
          </a:xfrm>
        </p:spPr>
        <p:txBody>
          <a:bodyPr>
            <a:normAutofit/>
          </a:bodyPr>
          <a:lstStyle/>
          <a:p>
            <a:r>
              <a:rPr lang="he-IL" sz="2000" dirty="0" smtClean="0"/>
              <a:t>5:15-6:15 פתיחת שטח החלפה</a:t>
            </a:r>
          </a:p>
          <a:p>
            <a:r>
              <a:rPr lang="he-IL" sz="2000" dirty="0" smtClean="0"/>
              <a:t>6:20 </a:t>
            </a:r>
            <a:r>
              <a:rPr lang="he-IL" sz="2000" dirty="0"/>
              <a:t>ילדים וילדות 8-9</a:t>
            </a:r>
          </a:p>
          <a:p>
            <a:r>
              <a:rPr lang="he-IL" sz="2000" dirty="0"/>
              <a:t>6:30 ילדות 10-11</a:t>
            </a:r>
          </a:p>
          <a:p>
            <a:r>
              <a:rPr lang="he-IL" sz="2000" dirty="0"/>
              <a:t>6:45 ילדים 10</a:t>
            </a:r>
          </a:p>
          <a:p>
            <a:r>
              <a:rPr lang="he-IL" sz="2000" dirty="0"/>
              <a:t>7:00 ילדים 11</a:t>
            </a:r>
          </a:p>
          <a:p>
            <a:r>
              <a:rPr lang="he-IL" sz="2000" dirty="0"/>
              <a:t>7:15 ילדות </a:t>
            </a:r>
            <a:r>
              <a:rPr lang="he-IL" sz="2000" dirty="0" smtClean="0"/>
              <a:t>13 + פתיחת שטח החלפה לשליחים (סגירה בשעה 8)</a:t>
            </a:r>
            <a:endParaRPr lang="he-IL" sz="2000" dirty="0"/>
          </a:p>
          <a:p>
            <a:r>
              <a:rPr lang="he-IL" sz="2000" dirty="0"/>
              <a:t>7:17 ילדות 12</a:t>
            </a:r>
          </a:p>
          <a:p>
            <a:r>
              <a:rPr lang="he-IL" sz="2000" dirty="0"/>
              <a:t>7:35 ילדים 12</a:t>
            </a:r>
          </a:p>
          <a:p>
            <a:r>
              <a:rPr lang="he-IL" sz="2000" dirty="0"/>
              <a:t>7:55 ילדים 13</a:t>
            </a:r>
          </a:p>
          <a:p>
            <a:r>
              <a:rPr lang="he-IL" sz="2000" dirty="0"/>
              <a:t>8:30 שליחים רשמי</a:t>
            </a:r>
          </a:p>
          <a:p>
            <a:r>
              <a:rPr lang="he-IL" sz="2000" dirty="0"/>
              <a:t>8:40 שליחים לא רשמי</a:t>
            </a:r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10242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01" y="287429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451" y="4209803"/>
            <a:ext cx="4524863" cy="2320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4000" dirty="0"/>
              <a:t>מפת שחיה</a:t>
            </a:r>
          </a:p>
          <a:p>
            <a:pPr marL="0" indent="0">
              <a:buNone/>
            </a:pPr>
            <a:r>
              <a:rPr lang="he-IL" sz="4000" dirty="0"/>
              <a:t>וריצה לשטח החלפה</a:t>
            </a:r>
          </a:p>
          <a:p>
            <a:pPr marL="0" indent="0">
              <a:buNone/>
            </a:pPr>
            <a:r>
              <a:rPr lang="he-IL" sz="2200" dirty="0"/>
              <a:t>גיל 8-9 שוחים 100 מ'</a:t>
            </a:r>
          </a:p>
          <a:p>
            <a:pPr marL="0" indent="0">
              <a:buNone/>
            </a:pPr>
            <a:r>
              <a:rPr lang="he-IL" sz="2200" dirty="0"/>
              <a:t>גיל 10-11 שוחים 200 מ'</a:t>
            </a:r>
          </a:p>
          <a:p>
            <a:pPr marL="0" indent="0">
              <a:buNone/>
            </a:pPr>
            <a:r>
              <a:rPr lang="he-IL" sz="2200" dirty="0"/>
              <a:t>גיל 12-13 שוחים 300 מ'</a:t>
            </a:r>
          </a:p>
          <a:p>
            <a:pPr marL="0" indent="0">
              <a:buNone/>
            </a:pPr>
            <a:r>
              <a:rPr lang="he-IL" sz="2200" dirty="0"/>
              <a:t>שליחים שוחים  200 מ'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96" y="2588264"/>
            <a:ext cx="2811818" cy="16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4" t="27649" r="53378" b="53109"/>
          <a:stretch/>
        </p:blipFill>
        <p:spPr bwMode="auto">
          <a:xfrm>
            <a:off x="1205712" y="2543175"/>
            <a:ext cx="6408612" cy="373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 rot="1259269">
            <a:off x="5645427" y="3549877"/>
            <a:ext cx="1563757" cy="138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 החלפה</a:t>
            </a:r>
          </a:p>
        </p:txBody>
      </p:sp>
      <p:cxnSp>
        <p:nvCxnSpPr>
          <p:cNvPr id="7" name="מחבר מרפקי 6"/>
          <p:cNvCxnSpPr/>
          <p:nvPr/>
        </p:nvCxnSpPr>
        <p:spPr>
          <a:xfrm>
            <a:off x="4641742" y="4281313"/>
            <a:ext cx="808418" cy="655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שולש שווה שוקיים 8"/>
          <p:cNvSpPr/>
          <p:nvPr/>
        </p:nvSpPr>
        <p:spPr>
          <a:xfrm>
            <a:off x="3872443" y="3738475"/>
            <a:ext cx="662608" cy="542838"/>
          </a:xfrm>
          <a:prstGeom prst="triangle">
            <a:avLst>
              <a:gd name="adj" fmla="val 4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6525888" y="3415310"/>
            <a:ext cx="21768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נקודת יציאה וחזרה מהרכיבה</a:t>
            </a:r>
          </a:p>
        </p:txBody>
      </p:sp>
      <p:sp>
        <p:nvSpPr>
          <p:cNvPr id="23" name="תרשים זרימה: מחבר 22"/>
          <p:cNvSpPr/>
          <p:nvPr/>
        </p:nvSpPr>
        <p:spPr>
          <a:xfrm>
            <a:off x="7404451" y="3738475"/>
            <a:ext cx="209872" cy="1709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73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3" y="4045226"/>
            <a:ext cx="6520068" cy="26710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e-IL" sz="4000" b="1" dirty="0"/>
              <a:t>מפת רכיבה</a:t>
            </a:r>
          </a:p>
          <a:p>
            <a:pPr marL="0" indent="0">
              <a:buNone/>
            </a:pPr>
            <a:r>
              <a:rPr lang="he-IL" sz="4000" b="1" dirty="0"/>
              <a:t>כל הקפה 2.6 ק"מ</a:t>
            </a:r>
          </a:p>
          <a:p>
            <a:pPr marL="0" indent="0">
              <a:buNone/>
            </a:pPr>
            <a:r>
              <a:rPr lang="he-IL" sz="4000" b="1" dirty="0"/>
              <a:t>מסתובבים בכיכר השלישית (בתוך הכיכר ולא מסביב)</a:t>
            </a:r>
          </a:p>
          <a:p>
            <a:pPr marL="0" indent="0">
              <a:buNone/>
            </a:pPr>
            <a:r>
              <a:rPr lang="he-IL" sz="3600" dirty="0"/>
              <a:t>גיל 8-9 הקפה אחת 2.6 ק"מ</a:t>
            </a:r>
          </a:p>
          <a:p>
            <a:pPr marL="0" indent="0">
              <a:buNone/>
            </a:pPr>
            <a:r>
              <a:rPr lang="he-IL" sz="3600" dirty="0"/>
              <a:t>גיל 10-11 2 הקפות 5.2 ק"מ</a:t>
            </a:r>
          </a:p>
          <a:p>
            <a:pPr marL="0" indent="0">
              <a:buNone/>
            </a:pPr>
            <a:r>
              <a:rPr lang="he-IL" sz="3600" dirty="0"/>
              <a:t>גיל 12-13 3 הקפות 7.8 ק"מ</a:t>
            </a:r>
          </a:p>
          <a:p>
            <a:pPr marL="0" indent="0">
              <a:buNone/>
            </a:pPr>
            <a:r>
              <a:rPr lang="he-IL" sz="3600" dirty="0"/>
              <a:t>שליחים  2 הקפות 5.2 ק"מ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32" y="227994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16002" r="46342" b="3689"/>
          <a:stretch/>
        </p:blipFill>
        <p:spPr bwMode="auto">
          <a:xfrm>
            <a:off x="1119322" y="2177171"/>
            <a:ext cx="4559921" cy="45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H="1">
            <a:off x="3763617" y="2968487"/>
            <a:ext cx="874644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3666960" y="4797287"/>
            <a:ext cx="96657" cy="251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3666960" y="5049078"/>
            <a:ext cx="295440" cy="87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3962400" y="5923722"/>
            <a:ext cx="384313" cy="463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4346713" y="6387548"/>
            <a:ext cx="596348" cy="22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 24"/>
          <p:cNvSpPr/>
          <p:nvPr/>
        </p:nvSpPr>
        <p:spPr>
          <a:xfrm rot="1543089">
            <a:off x="3891729" y="2841970"/>
            <a:ext cx="574977" cy="4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dirty="0"/>
              <a:t>שטח החלפה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4943061" y="6612835"/>
            <a:ext cx="9388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066617" y="6230693"/>
            <a:ext cx="122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נקודת סבוב אופניים 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6419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065" y="3878427"/>
            <a:ext cx="6868005" cy="2916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5200" dirty="0"/>
              <a:t>מפת ריצה</a:t>
            </a:r>
          </a:p>
          <a:p>
            <a:pPr marL="0" indent="0">
              <a:buNone/>
            </a:pPr>
            <a:r>
              <a:rPr lang="he-IL" sz="4000" dirty="0"/>
              <a:t>נקודת סבוב בעליה למדרכה לכל המקצים </a:t>
            </a:r>
          </a:p>
          <a:p>
            <a:pPr marL="0" indent="0">
              <a:buNone/>
            </a:pPr>
            <a:r>
              <a:rPr lang="he-IL" sz="2200" dirty="0"/>
              <a:t>גיל 8-9 1 ק"מ – </a:t>
            </a:r>
            <a:r>
              <a:rPr lang="he-IL" sz="2200" dirty="0" smtClean="0"/>
              <a:t>הקפה 1</a:t>
            </a:r>
            <a:endParaRPr lang="he-IL" sz="2200" dirty="0"/>
          </a:p>
          <a:p>
            <a:pPr marL="0" indent="0">
              <a:buNone/>
            </a:pPr>
            <a:r>
              <a:rPr lang="he-IL" sz="2200" dirty="0" smtClean="0"/>
              <a:t>גיל </a:t>
            </a:r>
            <a:r>
              <a:rPr lang="he-IL" sz="2200" dirty="0"/>
              <a:t>10-11 1.5 </a:t>
            </a:r>
            <a:r>
              <a:rPr lang="he-IL" sz="2200" dirty="0" smtClean="0"/>
              <a:t>ק"מ – 2 הקפות</a:t>
            </a:r>
            <a:endParaRPr lang="he-IL" sz="2200" dirty="0"/>
          </a:p>
          <a:p>
            <a:pPr marL="0" indent="0">
              <a:buNone/>
            </a:pPr>
            <a:r>
              <a:rPr lang="he-IL" sz="2200" dirty="0"/>
              <a:t>גיל 12-13 2 ק"מ – 2 הקפות</a:t>
            </a:r>
          </a:p>
          <a:p>
            <a:pPr marL="0" indent="0">
              <a:buNone/>
            </a:pPr>
            <a:r>
              <a:rPr lang="he-IL" sz="2200" dirty="0" smtClean="0"/>
              <a:t>שליחים </a:t>
            </a:r>
            <a:r>
              <a:rPr lang="he-IL" sz="2200" dirty="0"/>
              <a:t>1.5 ק"מ – 2 הקפות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92" y="2238643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t="30192" r="50413" b="24832"/>
          <a:stretch/>
        </p:blipFill>
        <p:spPr bwMode="auto">
          <a:xfrm>
            <a:off x="1999083" y="2238643"/>
            <a:ext cx="3085860" cy="46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3363071" y="2543175"/>
            <a:ext cx="655983" cy="480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/>
              <a:t>שטח החלפה</a:t>
            </a:r>
          </a:p>
        </p:txBody>
      </p:sp>
      <p:cxnSp>
        <p:nvCxnSpPr>
          <p:cNvPr id="6" name="מחבר חץ ישר 5"/>
          <p:cNvCxnSpPr/>
          <p:nvPr/>
        </p:nvCxnSpPr>
        <p:spPr>
          <a:xfrm>
            <a:off x="3666960" y="3233530"/>
            <a:ext cx="0" cy="344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3666960" y="3578087"/>
            <a:ext cx="494223" cy="10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3551583" y="3684104"/>
            <a:ext cx="609600" cy="1431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>
            <a:off x="3458817" y="5234609"/>
            <a:ext cx="92766" cy="1444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3745416" y="3107634"/>
            <a:ext cx="355116" cy="25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" dirty="0"/>
              <a:t>סיום</a:t>
            </a:r>
          </a:p>
        </p:txBody>
      </p:sp>
      <p:sp>
        <p:nvSpPr>
          <p:cNvPr id="25" name="תרשים זרימה: מחבר 24"/>
          <p:cNvSpPr/>
          <p:nvPr/>
        </p:nvSpPr>
        <p:spPr>
          <a:xfrm>
            <a:off x="4159833" y="3194436"/>
            <a:ext cx="106017" cy="1722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תרשים זרימה: מחבר 25"/>
          <p:cNvSpPr/>
          <p:nvPr/>
        </p:nvSpPr>
        <p:spPr>
          <a:xfrm>
            <a:off x="3505200" y="6679096"/>
            <a:ext cx="152398" cy="1789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רשים זרימה: מחבר 26"/>
          <p:cNvSpPr/>
          <p:nvPr/>
        </p:nvSpPr>
        <p:spPr>
          <a:xfrm flipV="1">
            <a:off x="3363071" y="5373755"/>
            <a:ext cx="138484" cy="2252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4269186" y="2911243"/>
            <a:ext cx="145575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להקפה </a:t>
            </a:r>
            <a:r>
              <a:rPr lang="he-IL" sz="1400" dirty="0" smtClean="0"/>
              <a:t>נוספת</a:t>
            </a:r>
          </a:p>
          <a:p>
            <a:r>
              <a:rPr lang="he-IL" sz="1400" dirty="0" smtClean="0"/>
              <a:t>לכולם מלבד 8-9</a:t>
            </a:r>
            <a:endParaRPr lang="he-IL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907318" y="5017982"/>
            <a:ext cx="1455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גילאי 10-11 ושליחים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66960" y="6200717"/>
            <a:ext cx="1455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</a:t>
            </a:r>
            <a:r>
              <a:rPr lang="he-IL" sz="1400" dirty="0" smtClean="0"/>
              <a:t>גילאי 8-9  </a:t>
            </a:r>
            <a:r>
              <a:rPr lang="he-IL" sz="1400" dirty="0"/>
              <a:t>12-13</a:t>
            </a:r>
          </a:p>
        </p:txBody>
      </p:sp>
    </p:spTree>
    <p:extLst>
      <p:ext uri="{BB962C8B-B14F-4D97-AF65-F5344CB8AC3E}">
        <p14:creationId xmlns:p14="http://schemas.microsoft.com/office/powerpoint/2010/main" val="7733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330" y="5017982"/>
            <a:ext cx="6868005" cy="1651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5200" dirty="0"/>
              <a:t>מפת שטח החלפה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85" y="3117851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חץ למטה 8"/>
          <p:cNvSpPr/>
          <p:nvPr/>
        </p:nvSpPr>
        <p:spPr>
          <a:xfrm>
            <a:off x="5512905" y="2502176"/>
            <a:ext cx="278295" cy="654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חץ ימינה 20"/>
          <p:cNvSpPr/>
          <p:nvPr/>
        </p:nvSpPr>
        <p:spPr>
          <a:xfrm>
            <a:off x="6094477" y="3406086"/>
            <a:ext cx="597872" cy="3177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6863827" y="2769704"/>
            <a:ext cx="9947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יציאה משטח ההחלפה</a:t>
            </a:r>
          </a:p>
          <a:p>
            <a:r>
              <a:rPr lang="he-IL" dirty="0"/>
              <a:t>לרכיבה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28102" y="2458024"/>
            <a:ext cx="15088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כניסה </a:t>
            </a:r>
            <a:r>
              <a:rPr lang="he-IL" dirty="0" smtClean="0"/>
              <a:t>לצ'ק אין</a:t>
            </a:r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178904" y="4484917"/>
            <a:ext cx="15821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כניסה לשטח ההחלפה בסיום השחייה</a:t>
            </a:r>
          </a:p>
        </p:txBody>
      </p:sp>
      <p:sp>
        <p:nvSpPr>
          <p:cNvPr id="33" name="חץ ימינה 32"/>
          <p:cNvSpPr/>
          <p:nvPr/>
        </p:nvSpPr>
        <p:spPr>
          <a:xfrm>
            <a:off x="812935" y="5645426"/>
            <a:ext cx="830335" cy="318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1761015" y="3369868"/>
            <a:ext cx="402355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cxnSp>
        <p:nvCxnSpPr>
          <p:cNvPr id="38" name="מחבר ישר 37"/>
          <p:cNvCxnSpPr/>
          <p:nvPr/>
        </p:nvCxnSpPr>
        <p:spPr>
          <a:xfrm flipH="1">
            <a:off x="1895061" y="3273425"/>
            <a:ext cx="38895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5784574" y="3273425"/>
            <a:ext cx="0" cy="31776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1895061" y="3273425"/>
            <a:ext cx="0" cy="314062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1895061" y="6414052"/>
            <a:ext cx="38895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H="1" flipV="1">
            <a:off x="2347994" y="3710609"/>
            <a:ext cx="3058893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H="1" flipV="1">
            <a:off x="2347994" y="4280452"/>
            <a:ext cx="3058893" cy="26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 flipV="1">
            <a:off x="2347994" y="4744278"/>
            <a:ext cx="3058893" cy="26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 flipV="1">
            <a:off x="2239617" y="5247861"/>
            <a:ext cx="3167270" cy="2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/>
          <p:nvPr/>
        </p:nvCxnSpPr>
        <p:spPr>
          <a:xfrm flipH="1">
            <a:off x="2146852" y="3429000"/>
            <a:ext cx="3260035" cy="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>
            <a:off x="2146852" y="3538330"/>
            <a:ext cx="0" cy="529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/>
          <p:nvPr/>
        </p:nvCxnSpPr>
        <p:spPr>
          <a:xfrm>
            <a:off x="2239617" y="4067916"/>
            <a:ext cx="3273287" cy="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>
            <a:off x="5512904" y="4280452"/>
            <a:ext cx="0" cy="1789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3180522" y="6069496"/>
            <a:ext cx="22263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חץ ישר 64"/>
          <p:cNvCxnSpPr/>
          <p:nvPr/>
        </p:nvCxnSpPr>
        <p:spPr>
          <a:xfrm>
            <a:off x="3180522" y="6069496"/>
            <a:ext cx="0" cy="344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חץ למטה 65"/>
          <p:cNvSpPr/>
          <p:nvPr/>
        </p:nvSpPr>
        <p:spPr>
          <a:xfrm>
            <a:off x="2835965" y="6509189"/>
            <a:ext cx="344557" cy="348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TextBox 66"/>
          <p:cNvSpPr txBox="1"/>
          <p:nvPr/>
        </p:nvSpPr>
        <p:spPr>
          <a:xfrm>
            <a:off x="371060" y="6451066"/>
            <a:ext cx="24649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יציאה לריצה</a:t>
            </a:r>
          </a:p>
        </p:txBody>
      </p:sp>
      <p:cxnSp>
        <p:nvCxnSpPr>
          <p:cNvPr id="69" name="מחבר חץ ישר 68"/>
          <p:cNvCxnSpPr/>
          <p:nvPr/>
        </p:nvCxnSpPr>
        <p:spPr>
          <a:xfrm flipV="1">
            <a:off x="2027583" y="4946582"/>
            <a:ext cx="13252" cy="8578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2040835" y="4946582"/>
            <a:ext cx="3604592" cy="71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/>
          <p:cNvCxnSpPr/>
          <p:nvPr/>
        </p:nvCxnSpPr>
        <p:spPr>
          <a:xfrm flipV="1">
            <a:off x="5645427" y="3538330"/>
            <a:ext cx="0" cy="140119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30" y="2445078"/>
            <a:ext cx="2517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חץ למטה 40"/>
          <p:cNvSpPr/>
          <p:nvPr/>
        </p:nvSpPr>
        <p:spPr>
          <a:xfrm>
            <a:off x="2047695" y="2777335"/>
            <a:ext cx="164335" cy="436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3" name="מחבר חץ ישר 42"/>
          <p:cNvCxnSpPr/>
          <p:nvPr/>
        </p:nvCxnSpPr>
        <p:spPr>
          <a:xfrm flipH="1">
            <a:off x="2239617" y="3899115"/>
            <a:ext cx="3260035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/>
          <p:nvPr/>
        </p:nvCxnSpPr>
        <p:spPr>
          <a:xfrm>
            <a:off x="2146852" y="4545780"/>
            <a:ext cx="3273287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צילום מסלול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3165799"/>
            <a:ext cx="6868005" cy="2635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>
                <a:hlinkClick r:id="rId2"/>
              </a:rPr>
              <a:t>צילום מסלול התחרות</a:t>
            </a:r>
            <a:endParaRPr lang="he-IL" sz="40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85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שליחים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6868005" cy="3985178"/>
          </a:xfrm>
        </p:spPr>
        <p:txBody>
          <a:bodyPr>
            <a:normAutofit/>
          </a:bodyPr>
          <a:lstStyle/>
          <a:p>
            <a:endParaRPr lang="he-IL" sz="1600" dirty="0"/>
          </a:p>
          <a:p>
            <a:r>
              <a:rPr lang="he-IL" sz="2400" dirty="0"/>
              <a:t>קבוצה תקנית הינה קבוצה המורכבת מבן-בת-בן-בת אשר מאותה קבוצה הרשומה באיגוד והיא תוכל להיאבק על פודיום המנצחים.</a:t>
            </a:r>
          </a:p>
          <a:p>
            <a:r>
              <a:rPr lang="he-IL" sz="2400" dirty="0"/>
              <a:t>אפשרות לקבוצות לא תקניות/מעורבות אך ללא דירוג.</a:t>
            </a:r>
          </a:p>
          <a:p>
            <a:r>
              <a:rPr lang="he-IL" sz="2400" dirty="0"/>
              <a:t>חילופים- יאושרו חריגים בלבד בבוקר התחרות דרך </a:t>
            </a:r>
            <a:r>
              <a:rPr lang="he-IL" sz="2400" dirty="0" smtClean="0"/>
              <a:t>מיכאל.</a:t>
            </a:r>
            <a:endParaRPr lang="he-IL" sz="2400" dirty="0"/>
          </a:p>
          <a:p>
            <a:r>
              <a:rPr lang="he-IL" sz="2400" dirty="0"/>
              <a:t>החלפות – יתבצעו במגע בתוך שטח </a:t>
            </a:r>
            <a:r>
              <a:rPr lang="he-IL" sz="2400" dirty="0" smtClean="0"/>
              <a:t>החילופים שנמצא על הדשא בצמוד לשביל היציאה מהים.</a:t>
            </a:r>
            <a:endParaRPr lang="he-IL" sz="2400" dirty="0"/>
          </a:p>
          <a:p>
            <a:endParaRPr lang="he-IL" sz="24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26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574</Words>
  <Application>Microsoft Office PowerPoint</Application>
  <PresentationFormat>מותאם אישית</PresentationFormat>
  <Paragraphs>96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תדריך תחרות</vt:lpstr>
      <vt:lpstr>דגשים</vt:lpstr>
      <vt:lpstr>לוח זמנים</vt:lpstr>
      <vt:lpstr>מפת התחרות</vt:lpstr>
      <vt:lpstr>מפת התחרות</vt:lpstr>
      <vt:lpstr>מפת התחרות</vt:lpstr>
      <vt:lpstr>מפת התחרות</vt:lpstr>
      <vt:lpstr>צילום מסלול התחרות</vt:lpstr>
      <vt:lpstr>שליחים</vt:lpstr>
      <vt:lpstr>בסיום</vt:lpstr>
      <vt:lpstr>דגשי בטיחות</vt:lpstr>
      <vt:lpstr>דגשים אחרונים</vt:lpstr>
      <vt:lpstr>מפת התחרות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תדריך תחרות</dc:title>
  <dc:creator>Michael katz</dc:creator>
  <cp:lastModifiedBy>user</cp:lastModifiedBy>
  <cp:revision>47</cp:revision>
  <dcterms:created xsi:type="dcterms:W3CDTF">2021-04-15T12:53:13Z</dcterms:created>
  <dcterms:modified xsi:type="dcterms:W3CDTF">2023-05-14T16:02:17Z</dcterms:modified>
</cp:coreProperties>
</file>