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5" r:id="rId3"/>
    <p:sldId id="293" r:id="rId4"/>
    <p:sldId id="288" r:id="rId5"/>
    <p:sldId id="289" r:id="rId6"/>
    <p:sldId id="269" r:id="rId7"/>
    <p:sldId id="276" r:id="rId8"/>
    <p:sldId id="290" r:id="rId9"/>
    <p:sldId id="268" r:id="rId10"/>
    <p:sldId id="274" r:id="rId11"/>
    <p:sldId id="273" r:id="rId12"/>
    <p:sldId id="265" r:id="rId13"/>
    <p:sldId id="271" r:id="rId14"/>
    <p:sldId id="266" r:id="rId15"/>
    <p:sldId id="294" r:id="rId16"/>
    <p:sldId id="295" r:id="rId17"/>
    <p:sldId id="284" r:id="rId18"/>
    <p:sldId id="263" r:id="rId19"/>
    <p:sldId id="286" r:id="rId20"/>
    <p:sldId id="282" r:id="rId21"/>
    <p:sldId id="272" r:id="rId22"/>
    <p:sldId id="287" r:id="rId23"/>
    <p:sldId id="283" r:id="rId24"/>
    <p:sldId id="277" r:id="rId25"/>
    <p:sldId id="261" r:id="rId26"/>
    <p:sldId id="291" r:id="rId27"/>
    <p:sldId id="292" r:id="rId28"/>
    <p:sldId id="279" r:id="rId29"/>
    <p:sldId id="280" r:id="rId30"/>
    <p:sldId id="281" r:id="rId31"/>
    <p:sldId id="267"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FEAD4-F3E4-4E11-A513-588090225937}" v="34" dt="2023-06-13T12:44:55.736"/>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5" d="100"/>
          <a:sy n="85" d="100"/>
        </p:scale>
        <p:origin x="18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19:52.25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1,'5'1,"0"1,1 0,-1-1,0 2,0-1,-1 1,1 0,0 0,-1 0,0 0,8 8,5 3,188 115,-70-48,-134-80,48 30,60 51,-96-72,1-1,0 0,0-1,0-1,19 7,-19-8,1 0,-1 1,0 1,-1 0,0 1,13 11,8 16,-2 3,-1 0,-2 2,39 73,8 11,-30-49,66 148,-95-182,-2-6,21 35,-1 6,-28-60,0 0,2 0,-1 0,15 18,-10-16,-1 1,-1 0,-1 1,-1 0,12 41,-10-28,19 38,52 108,19 37,-83-180,2-1,29 38,-27-41,-1 0,27 58,-3-8,-32-62,-1 1,14 33,-22-42,10 26,1-1,2 0,32 50,37 62,-52-87,152 247,-173-289,30 34,-29-39,-1 0,-1 2,14 24,77 138,-91-158,-1 0,11 32,-13-30,0-1,18 29,82 100,-46-55,-39-57,43 52,-51-71,-1 0,0 1,-2 0,-1 1,12 31,-11-28,0-2,2 0,1 0,1-1,36 36,6 11,-23-21,-23-31,0 0,0-1,29 27,21 12,-34-28,1-1,2-2,51 33,8-9,147 57,-199-90,-5-3,1 0,40 7,-33-9,60 23,-70-22,0-1,1-1,51 7,-50-11,0 2,-1 1,0 2,38 18,-6-4,-12-2,71 41,17 8,-120-61,0 0,19 15,-24-15,1 0,0-2,35 16,80 37,-90-48,-13-6,0 2,0 2,-1 0,46 29,-31-15,0-3,93 36,-26-12,-62-25,67 34,-6-2,-80-43,-2 2,1 1,40 29,-10-5,-41-28,-1 0,-1 1,0 0,15 15,-11-7,1-1,1-2,34 22,-28-21,-2 1,26 23,77 56,28 30,-155-126,-1 0,1 0,0-1,-1 1,1 0,0-1,-1 1,1 0,0-1,0 1,0-1,-1 1,1-1,0 0,0 1,0-1,0 0,0 0,0 1,0-1,0 0,1 0,-5-18,-21-29,-9-1,20 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19:58.763"/>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0,'1'3,"-1"-1,0 0,1 0,0 1,0-1,0 0,0 0,0 0,0 0,0 0,0 0,1 0,-1-1,1 1,0 0,-1-1,1 1,4 2,43 25,-23-15,265 193,-242-173,1-1,60 27,31 19,-107-61,1-1,1-1,1-3,0 0,43 7,36 13,164 65,-221-80,100 44,-9 28,119 67,-100-82,-156-69,181 84,12-7,-94-51,36 13,-118-35,55 11,6 1,44 14,-78-23,68 26,-85-25,45 8,-59-16,193 48,52 7,-37 3,-41-24,-156-33,83 8,-75-11,1 2,84 24,10 4,-97-26,78 27,111 38,-28 13,-95-38,-53-28,94 22,-23-8,-77-18,7 3,0-2,1-3,81 8,-80-14,69 16,-95-17,69 18,40 8,-102-24,-1 1,48 20,-42-14,50 12,113 36,-80-22,-59-20,53 14,91 11,-128-25,-54-14,0 0,61 6,-67-12,-1 1,0 2,0 0,-1 2,1 0,43 22,-65-28,-1 1,1-1,-1 1,0-1,1 1,-1 0,0 0,0 0,0 0,0 0,0 0,-1 0,1 0,0 0,-1 0,0 0,1 0,-1 0,0 0,0 1,0-1,-1 0,1 0,0 0,-1 0,1 0,-1 0,0 0,-1 2,-25 64,26-66,-21 39,-1-1,-50 64,25-36,31-42,-1-1,-35 38,-55 47,-108 100,156-162,34-29,0 2,-30 32,41-35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01.74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894 1,'-3'0,"1"0,-1 1,0-1,1 1,-1-1,0 1,1 0,-1 0,1 0,0 1,-1-1,1 0,0 1,0 0,-1-1,2 1,-1 0,-3 3,-27 47,6-10,13-23,0 1,2 0,0 1,1 1,-11 33,11-28,8-20,-2-1,1 1,-1-1,0 0,0 0,0 0,-1 0,0-1,0 0,-1 0,1 0,-1-1,0 0,-11 6,-21 16,3 3,25-20,-1 0,0-1,0 0,-1-1,0 0,-23 10,-1-3,1 2,0 1,2 2,0 1,1 2,-49 43,73-59,0 0,-1 0,0 0,0-1,0 0,-1-1,0 0,0-1,0 0,0 0,-19 2,2-3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10.10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1,'0'2,"1"1,0-1,-1 1,1-1,0 0,0 1,0-1,1 0,-1 0,1 0,-1 0,1 0,0 0,-1 0,5 2,35 28,-31-25,298 199,-274-186,0-2,1-1,1-2,49 14,-15-5,79 17,-104-30,244 69,-259-71,-1 1,0 1,0 2,42 25,158 83,-157-76,-22-13,85 41,-119-65,0 2,0 0,-1 1,0 1,15 15,-11-9,40 26,151 99,67 58,-244-180,0 0,2-3,1 0,0-3,56 17,19 9,-40-14,139 33,-123-47,-61-10,0 1,0 1,33 11,132 63,-71-27,-34-16,1-3,131 30,-202-59,0 0,-1 2,18 8,-18-7,0-1,0 0,18 3,10 0,0 2,0 2,70 32,-93-36,1-2,0-1,0-1,23 3,-23-4,-1 0,1 1,-2 0,30 14,-39-14,-1 1,0 1,0-1,-1 1,0 1,0 0,-1 0,0 0,8 13,7 13,20 44,-25-45,99 155,2 1,-85-111,-25-57,1 0,0-1,15 23,120 176,-113-165,27 39,-40-65,-1 0,14 33,-17-31,1-2,26 38,-12-27,-20-24,1-1,0 0,1-1,1 0,0-1,0 0,17 11,-2-2,-26-20,1-1,-1 1,0 0,0 0,0 0,0 0,0 1,0-1,0 0,0 0,0 1,0-1,-1 0,1 1,0-1,-1 1,0-1,1 3,-4-2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13.66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2387 67,'-8'-7,"0"1,-1 0,0 0,0 1,0 0,-1 0,1 1,-1 0,0 1,-1 0,1 1,-15-2,-15 0,-74 1,102 3,-65 2,-130 19,112-9,61-9,0 2,0 1,-60 19,22 4,-123 68,151-72,0-2,-56 19,74-33,0-2,0 0,0-2,-1-1,-46 1,-538-7,595 3,0 1,0 0,0 1,-20 8,21-7,0 0,0 0,0-2,-21 2,13-8,3-3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16.40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927 137,'-11'-10,"-1"1,-1 1,0 1,0-1,0 2,-24-9,-18-8,33 13,0 2,-1 0,-1 2,1 0,-1 1,0 2,0 1,0 0,0 2,0 0,-34 6,42-2,0-1,0 2,1 0,-28 14,-12 3,-144 57,142-61,30-13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18.76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833 0,'-1'11,"0"-1,-1 0,0 1,-1-1,0 0,0 0,-1 0,0-1,-1 1,-9 13,-8 10,-37 41,49-62,-32 32,-1-1,-2-3,-54 38,98-77,-14 10,1 2,0 0,0 0,2 1,-1 1,2 0,0 1,1 0,-16 34,12-18,-2 0,0-1,-3 0,0-2,-2 0,-1-1,-47 46,48-55,4-6,2 2,0 0,0 0,2 2,-15 20,19-17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16:20:21.74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1265 0,'-8'1,"-1"-1,1 1,0 0,0 1,0 0,0 0,1 0,-1 1,0 1,1-1,0 1,-8 5,-3 6,0 0,-30 32,25-23,16-16,1 0,0 0,0 1,1 0,0 0,-5 14,8-16,-1 0,0 0,0-1,-1 1,0-1,0 0,0 0,-1 0,0 0,0-1,-1 0,0 0,-8 6,-35 14,-2-3,-90 28,34-13,66-19,1 2,-71 48,44-26,34-18,1 2,2 1,0 1,2 2,-43 58,23-30,8-7,23-28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FCD8F5-8705-4E4C-963B-A5839D17B56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7E9CEC1-EFB4-41AA-A396-F7A59E351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0017A3B-065C-446B-977A-8A640C9777F7}"/>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08789342-0256-4C85-BFC6-7E09606B7CB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B8497BE-B77E-40C4-A14D-F06F697CB53A}"/>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236305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AA03A5-56D7-40D9-82C0-4F3A5865D50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F06827F-5CFA-46ED-AA8C-474684F9240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4191C06-5CA3-4576-ABBF-B2605BFE8409}"/>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B42C0437-18D7-4E43-B459-FFDE2DC0B2B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7B7E8CA-1F48-471E-998C-00CE309B44FF}"/>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386270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8B94B45-7872-435E-8124-2CE25264646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7D5BAB2-6382-4DB3-A5F5-92E1381664A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51A0715-8E93-4971-9994-F25FF600789F}"/>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71106D01-89E5-4FFB-A7B7-DF3C7D5902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B95E866-798F-4352-889A-CCF3C2D42A5D}"/>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81663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88DB2A-3514-4948-AC6C-67C734C2CA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E1C1FE8-9118-4591-A20F-F3D99BB3E04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74732D1-D799-45B7-A44E-49E6DDECD1F0}"/>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90714032-3925-4E8A-9538-656470906C3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D83B808-9FF4-4889-9F36-F93A6F28739F}"/>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94055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ABB16E-49C9-4CDD-9166-9D32DD7AEAD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0049ED8-E0EB-46CE-8576-A185EBAB6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4B5DF2A-99EF-4FC5-8D59-96AEB95C8AD7}"/>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9AAE8591-C83D-4DAC-A8E2-F6EDB93CFE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AB810A0-B2F5-459A-9658-8DCEFFB24C40}"/>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369946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C6654F-D139-4ADC-AFDE-FA88D05269E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76BBE99-7532-4854-9B1B-A2FD96CDE44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D831F1EF-C698-427B-92F3-80BF078E91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01387E5-FBFC-41EB-9FCC-E0EF6C62983E}"/>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6" name="מציין מיקום של כותרת תחתונה 5">
            <a:extLst>
              <a:ext uri="{FF2B5EF4-FFF2-40B4-BE49-F238E27FC236}">
                <a16:creationId xmlns:a16="http://schemas.microsoft.com/office/drawing/2014/main" id="{D9F10354-0BC4-4938-A7E2-602D86788A3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54EA98-7BEF-4BED-AFA0-8870BDDE1328}"/>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237448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B52EE1-0882-4EC4-A8E1-A42CDFB99F3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533B43-F562-4C6C-B043-804B152A6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BE2DC39-CC16-43C8-B642-2F8371E74E3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FFED976-4F5F-421C-95B3-61AB8A896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D7316A6-3073-432B-A68B-5117699CEC9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54F67CF-8B38-4C44-811E-A71F016BCB57}"/>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8" name="מציין מיקום של כותרת תחתונה 7">
            <a:extLst>
              <a:ext uri="{FF2B5EF4-FFF2-40B4-BE49-F238E27FC236}">
                <a16:creationId xmlns:a16="http://schemas.microsoft.com/office/drawing/2014/main" id="{6F25C84F-2C2D-47AE-BDF6-141940D5A72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BCC7BB3-2D03-41EB-AAC3-AE81A6A4404F}"/>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263103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2FD952-6C1C-4201-B227-AD6D14C7AD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BE60ED4-A759-4F46-9F92-BEAF52B5AB52}"/>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4" name="מציין מיקום של כותרת תחתונה 3">
            <a:extLst>
              <a:ext uri="{FF2B5EF4-FFF2-40B4-BE49-F238E27FC236}">
                <a16:creationId xmlns:a16="http://schemas.microsoft.com/office/drawing/2014/main" id="{5150FC73-5334-4872-A51C-CA9BB69DEF8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85BE43F-8921-4880-8A14-A655DAD8A3EF}"/>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19316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AC2503F-2397-4713-A973-E815B2C86158}"/>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3" name="מציין מיקום של כותרת תחתונה 2">
            <a:extLst>
              <a:ext uri="{FF2B5EF4-FFF2-40B4-BE49-F238E27FC236}">
                <a16:creationId xmlns:a16="http://schemas.microsoft.com/office/drawing/2014/main" id="{24DE920A-659F-47B7-9EA9-065EC85984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8D476CE-348C-4C4A-9F61-ACBC00F1F669}"/>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63741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5C1025-5CD0-466E-B577-7D8A4FFC960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8E20F7D-3219-449F-8E83-68A50CFCC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DC07EA1-8B89-4838-8080-7E16F89C4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1A414EC-3BB4-4AC8-8AC2-EB858313695F}"/>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6" name="מציין מיקום של כותרת תחתונה 5">
            <a:extLst>
              <a:ext uri="{FF2B5EF4-FFF2-40B4-BE49-F238E27FC236}">
                <a16:creationId xmlns:a16="http://schemas.microsoft.com/office/drawing/2014/main" id="{464D9519-9384-4BB9-BD68-C17591A483E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92EA9D-2CB2-4D7D-9F2E-74B2D85DB34D}"/>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195429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B810D1-2B61-40DF-9C51-52978D9B6FD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E42D299B-949F-4B07-9EDC-6D18EE970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863D21D-2A18-49A6-8F14-B9D07CC25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0E00F62-E1C2-4370-A239-D095D7F06EE2}"/>
              </a:ext>
            </a:extLst>
          </p:cNvPr>
          <p:cNvSpPr>
            <a:spLocks noGrp="1"/>
          </p:cNvSpPr>
          <p:nvPr>
            <p:ph type="dt" sz="half" idx="10"/>
          </p:nvPr>
        </p:nvSpPr>
        <p:spPr/>
        <p:txBody>
          <a:bodyPr/>
          <a:lstStyle/>
          <a:p>
            <a:fld id="{807B0EBA-9462-400C-AB1D-DE1A51BDD89C}" type="datetimeFigureOut">
              <a:rPr lang="he-IL" smtClean="0"/>
              <a:t>ו'/טבת/תשפ"ד</a:t>
            </a:fld>
            <a:endParaRPr lang="he-IL"/>
          </a:p>
        </p:txBody>
      </p:sp>
      <p:sp>
        <p:nvSpPr>
          <p:cNvPr id="6" name="מציין מיקום של כותרת תחתונה 5">
            <a:extLst>
              <a:ext uri="{FF2B5EF4-FFF2-40B4-BE49-F238E27FC236}">
                <a16:creationId xmlns:a16="http://schemas.microsoft.com/office/drawing/2014/main" id="{246ADB7B-1B02-4658-8280-A79929E3C17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637061B-F2D8-40BB-8015-DD8995764E1F}"/>
              </a:ext>
            </a:extLst>
          </p:cNvPr>
          <p:cNvSpPr>
            <a:spLocks noGrp="1"/>
          </p:cNvSpPr>
          <p:nvPr>
            <p:ph type="sldNum" sz="quarter" idx="12"/>
          </p:nvPr>
        </p:nvSpPr>
        <p:spPr/>
        <p:txBody>
          <a:bodyPr/>
          <a:lstStyle/>
          <a:p>
            <a:fld id="{50DE11BC-70B7-43EC-893E-CDAF565DA19C}" type="slidenum">
              <a:rPr lang="he-IL" smtClean="0"/>
              <a:t>‹#›</a:t>
            </a:fld>
            <a:endParaRPr lang="he-IL"/>
          </a:p>
        </p:txBody>
      </p:sp>
    </p:spTree>
    <p:extLst>
      <p:ext uri="{BB962C8B-B14F-4D97-AF65-F5344CB8AC3E}">
        <p14:creationId xmlns:p14="http://schemas.microsoft.com/office/powerpoint/2010/main" val="423659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E58469F-F7D8-4F5E-9D14-A44DF1A67F9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44A91B8-9F7B-4AEC-94F8-9263A98750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225B23-409E-4D4B-BC10-FEFA7AC3DDF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7B0EBA-9462-400C-AB1D-DE1A51BDD89C}" type="datetimeFigureOut">
              <a:rPr lang="he-IL" smtClean="0"/>
              <a:t>ו'/טבת/תשפ"ד</a:t>
            </a:fld>
            <a:endParaRPr lang="he-IL"/>
          </a:p>
        </p:txBody>
      </p:sp>
      <p:sp>
        <p:nvSpPr>
          <p:cNvPr id="5" name="מציין מיקום של כותרת תחתונה 4">
            <a:extLst>
              <a:ext uri="{FF2B5EF4-FFF2-40B4-BE49-F238E27FC236}">
                <a16:creationId xmlns:a16="http://schemas.microsoft.com/office/drawing/2014/main" id="{67A1571C-8756-4B55-B034-B8BF0441D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F559295-147D-4F40-B088-4228E574E9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DE11BC-70B7-43EC-893E-CDAF565DA19C}" type="slidenum">
              <a:rPr lang="he-IL" smtClean="0"/>
              <a:t>‹#›</a:t>
            </a:fld>
            <a:endParaRPr lang="he-IL"/>
          </a:p>
        </p:txBody>
      </p:sp>
    </p:spTree>
    <p:extLst>
      <p:ext uri="{BB962C8B-B14F-4D97-AF65-F5344CB8AC3E}">
        <p14:creationId xmlns:p14="http://schemas.microsoft.com/office/powerpoint/2010/main" val="370352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1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png"/><Relationship Id="rId17" Type="http://schemas.openxmlformats.org/officeDocument/2006/relationships/customXml" Target="../ink/ink8.xml"/><Relationship Id="rId2" Type="http://schemas.openxmlformats.org/officeDocument/2006/relationships/image" Target="../media/image10.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illustrations/cup-trophy-award-sport-profit-101564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aps.app.goo.gl/GnWCcgPgCjhJZRqQ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C08EFD8D-8E11-4B42-A960-7677DC0C6F58}"/>
              </a:ext>
            </a:extLst>
          </p:cNvPr>
          <p:cNvSpPr>
            <a:spLocks noGrp="1"/>
          </p:cNvSpPr>
          <p:nvPr>
            <p:ph type="subTitle" idx="1"/>
          </p:nvPr>
        </p:nvSpPr>
        <p:spPr>
          <a:xfrm>
            <a:off x="124177" y="2457413"/>
            <a:ext cx="6760481" cy="1899443"/>
          </a:xfrm>
        </p:spPr>
        <p:txBody>
          <a:bodyPr>
            <a:normAutofit fontScale="92500" lnSpcReduction="10000"/>
          </a:bodyPr>
          <a:lstStyle/>
          <a:p>
            <a:r>
              <a:rPr lang="he-IL" sz="4000" b="1" dirty="0">
                <a:latin typeface="David" panose="020E0502060401010101" pitchFamily="34" charset="-79"/>
                <a:cs typeface="David" panose="020E0502060401010101" pitchFamily="34" charset="-79"/>
              </a:rPr>
              <a:t>תדריך אליפות ישראל בטריאתלון </a:t>
            </a:r>
          </a:p>
          <a:p>
            <a:r>
              <a:rPr lang="he-IL" sz="4000" b="1" dirty="0">
                <a:latin typeface="David" panose="020E0502060401010101" pitchFamily="34" charset="-79"/>
                <a:cs typeface="David" panose="020E0502060401010101" pitchFamily="34" charset="-79"/>
              </a:rPr>
              <a:t>ילדים ונוער עמק המעיינות</a:t>
            </a:r>
          </a:p>
          <a:p>
            <a:r>
              <a:rPr lang="he-IL" sz="4400" b="1" dirty="0">
                <a:latin typeface="David" panose="020E0502060401010101" pitchFamily="34" charset="-79"/>
                <a:cs typeface="David" panose="020E0502060401010101" pitchFamily="34" charset="-79"/>
              </a:rPr>
              <a:t>21-22.12.2023</a:t>
            </a:r>
          </a:p>
        </p:txBody>
      </p:sp>
      <p:sp>
        <p:nvSpPr>
          <p:cNvPr id="36"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F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a:extLst>
              <a:ext uri="{FF2B5EF4-FFF2-40B4-BE49-F238E27FC236}">
                <a16:creationId xmlns:a16="http://schemas.microsoft.com/office/drawing/2014/main" id="{DE9E2C07-14D9-4024-A5C9-FA2BF56E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745" y="643467"/>
            <a:ext cx="2381885" cy="2624667"/>
          </a:xfrm>
          <a:prstGeom prst="rect">
            <a:avLst/>
          </a:prstGeom>
        </p:spPr>
      </p:pic>
      <p:sp>
        <p:nvSpPr>
          <p:cNvPr id="3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תמונה 7" descr="תמונה שמכילה גרפיקה, גופן, עיצוב גרפי, לוגו&#10;&#10;התיאור נוצר באופן אוטומטי">
            <a:extLst>
              <a:ext uri="{FF2B5EF4-FFF2-40B4-BE49-F238E27FC236}">
                <a16:creationId xmlns:a16="http://schemas.microsoft.com/office/drawing/2014/main" id="{8EE3DDD4-AD2B-E26C-2C97-623A8A6D7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256" y="4470400"/>
            <a:ext cx="4676374" cy="2387600"/>
          </a:xfrm>
          <a:prstGeom prst="rect">
            <a:avLst/>
          </a:prstGeom>
        </p:spPr>
      </p:pic>
    </p:spTree>
    <p:extLst>
      <p:ext uri="{BB962C8B-B14F-4D97-AF65-F5344CB8AC3E}">
        <p14:creationId xmlns:p14="http://schemas.microsoft.com/office/powerpoint/2010/main" val="165086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2C7B05-6173-E70C-8DBE-006FD9451221}"/>
              </a:ext>
            </a:extLst>
          </p:cNvPr>
          <p:cNvSpPr>
            <a:spLocks noGrp="1"/>
          </p:cNvSpPr>
          <p:nvPr>
            <p:ph type="title"/>
          </p:nvPr>
        </p:nvSpPr>
        <p:spPr/>
        <p:txBody>
          <a:bodyPr/>
          <a:lstStyle/>
          <a:p>
            <a:r>
              <a:rPr lang="he-IL" dirty="0"/>
              <a:t>מבנה שטח החלפה </a:t>
            </a:r>
          </a:p>
        </p:txBody>
      </p:sp>
      <p:cxnSp>
        <p:nvCxnSpPr>
          <p:cNvPr id="4" name="מחבר ישר 3">
            <a:extLst>
              <a:ext uri="{FF2B5EF4-FFF2-40B4-BE49-F238E27FC236}">
                <a16:creationId xmlns:a16="http://schemas.microsoft.com/office/drawing/2014/main" id="{CF14BD9A-B1DB-FB6C-7CC7-D3E77874165B}"/>
              </a:ext>
            </a:extLst>
          </p:cNvPr>
          <p:cNvCxnSpPr>
            <a:cxnSpLocks/>
          </p:cNvCxnSpPr>
          <p:nvPr/>
        </p:nvCxnSpPr>
        <p:spPr>
          <a:xfrm flipH="1">
            <a:off x="1015999" y="2236417"/>
            <a:ext cx="388337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מחבר ישר 5">
            <a:extLst>
              <a:ext uri="{FF2B5EF4-FFF2-40B4-BE49-F238E27FC236}">
                <a16:creationId xmlns:a16="http://schemas.microsoft.com/office/drawing/2014/main" id="{E56A1CCA-C827-E5B8-0498-1C62279857FF}"/>
              </a:ext>
            </a:extLst>
          </p:cNvPr>
          <p:cNvCxnSpPr>
            <a:cxnSpLocks/>
          </p:cNvCxnSpPr>
          <p:nvPr/>
        </p:nvCxnSpPr>
        <p:spPr>
          <a:xfrm flipH="1">
            <a:off x="1015999" y="3156462"/>
            <a:ext cx="388337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מחבר ישר 6">
            <a:extLst>
              <a:ext uri="{FF2B5EF4-FFF2-40B4-BE49-F238E27FC236}">
                <a16:creationId xmlns:a16="http://schemas.microsoft.com/office/drawing/2014/main" id="{0148C174-EAD7-E9EC-9811-00DE569566CC}"/>
              </a:ext>
            </a:extLst>
          </p:cNvPr>
          <p:cNvCxnSpPr>
            <a:cxnSpLocks/>
          </p:cNvCxnSpPr>
          <p:nvPr/>
        </p:nvCxnSpPr>
        <p:spPr>
          <a:xfrm flipH="1">
            <a:off x="5554132" y="2192478"/>
            <a:ext cx="3883379"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מחבר ישר 7">
            <a:extLst>
              <a:ext uri="{FF2B5EF4-FFF2-40B4-BE49-F238E27FC236}">
                <a16:creationId xmlns:a16="http://schemas.microsoft.com/office/drawing/2014/main" id="{65E08147-BB7F-58B4-0C34-8B848245DC60}"/>
              </a:ext>
            </a:extLst>
          </p:cNvPr>
          <p:cNvCxnSpPr>
            <a:cxnSpLocks/>
          </p:cNvCxnSpPr>
          <p:nvPr/>
        </p:nvCxnSpPr>
        <p:spPr>
          <a:xfrm flipH="1">
            <a:off x="5554132" y="3156462"/>
            <a:ext cx="3883379"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BE8F7B7A-4D7D-E9F2-9D35-0650B440E5EC}"/>
              </a:ext>
            </a:extLst>
          </p:cNvPr>
          <p:cNvSpPr txBox="1"/>
          <p:nvPr/>
        </p:nvSpPr>
        <p:spPr>
          <a:xfrm>
            <a:off x="609600" y="1881169"/>
            <a:ext cx="451555" cy="707885"/>
          </a:xfrm>
          <a:prstGeom prst="rect">
            <a:avLst/>
          </a:prstGeom>
          <a:noFill/>
        </p:spPr>
        <p:txBody>
          <a:bodyPr wrap="square" rtlCol="1">
            <a:spAutoFit/>
          </a:bodyPr>
          <a:lstStyle/>
          <a:p>
            <a:r>
              <a:rPr lang="en-US" sz="4000" dirty="0">
                <a:solidFill>
                  <a:srgbClr val="0070C0"/>
                </a:solidFill>
              </a:rPr>
              <a:t>A</a:t>
            </a:r>
            <a:endParaRPr lang="he-IL" sz="4000" dirty="0">
              <a:solidFill>
                <a:srgbClr val="0070C0"/>
              </a:solidFill>
            </a:endParaRPr>
          </a:p>
        </p:txBody>
      </p:sp>
      <p:sp>
        <p:nvSpPr>
          <p:cNvPr id="10" name="תיבת טקסט 9">
            <a:extLst>
              <a:ext uri="{FF2B5EF4-FFF2-40B4-BE49-F238E27FC236}">
                <a16:creationId xmlns:a16="http://schemas.microsoft.com/office/drawing/2014/main" id="{B92E68A3-FD34-0FF5-6AAA-A588A16D3EE3}"/>
              </a:ext>
            </a:extLst>
          </p:cNvPr>
          <p:cNvSpPr txBox="1"/>
          <p:nvPr/>
        </p:nvSpPr>
        <p:spPr>
          <a:xfrm>
            <a:off x="5119293" y="2802519"/>
            <a:ext cx="451555" cy="707885"/>
          </a:xfrm>
          <a:prstGeom prst="rect">
            <a:avLst/>
          </a:prstGeom>
          <a:noFill/>
        </p:spPr>
        <p:txBody>
          <a:bodyPr wrap="square" rtlCol="1">
            <a:spAutoFit/>
          </a:bodyPr>
          <a:lstStyle/>
          <a:p>
            <a:r>
              <a:rPr lang="en-US" sz="4000" dirty="0">
                <a:solidFill>
                  <a:srgbClr val="FFFF00"/>
                </a:solidFill>
              </a:rPr>
              <a:t>D</a:t>
            </a:r>
            <a:endParaRPr lang="he-IL" sz="4000" dirty="0">
              <a:solidFill>
                <a:srgbClr val="FFFF00"/>
              </a:solidFill>
            </a:endParaRPr>
          </a:p>
        </p:txBody>
      </p:sp>
      <p:sp>
        <p:nvSpPr>
          <p:cNvPr id="11" name="תיבת טקסט 10">
            <a:extLst>
              <a:ext uri="{FF2B5EF4-FFF2-40B4-BE49-F238E27FC236}">
                <a16:creationId xmlns:a16="http://schemas.microsoft.com/office/drawing/2014/main" id="{B4B08FD7-8AD8-8F79-8AAB-F9A3E383F0CF}"/>
              </a:ext>
            </a:extLst>
          </p:cNvPr>
          <p:cNvSpPr txBox="1"/>
          <p:nvPr/>
        </p:nvSpPr>
        <p:spPr>
          <a:xfrm>
            <a:off x="5119293" y="1879466"/>
            <a:ext cx="451555" cy="707885"/>
          </a:xfrm>
          <a:prstGeom prst="rect">
            <a:avLst/>
          </a:prstGeom>
          <a:noFill/>
        </p:spPr>
        <p:txBody>
          <a:bodyPr wrap="square" rtlCol="1">
            <a:spAutoFit/>
          </a:bodyPr>
          <a:lstStyle/>
          <a:p>
            <a:r>
              <a:rPr lang="en-US" sz="4000" dirty="0">
                <a:solidFill>
                  <a:srgbClr val="00B050"/>
                </a:solidFill>
              </a:rPr>
              <a:t>C</a:t>
            </a:r>
            <a:endParaRPr lang="he-IL" sz="4000" dirty="0">
              <a:solidFill>
                <a:srgbClr val="00B050"/>
              </a:solidFill>
            </a:endParaRPr>
          </a:p>
        </p:txBody>
      </p:sp>
      <p:sp>
        <p:nvSpPr>
          <p:cNvPr id="12" name="תיבת טקסט 11">
            <a:extLst>
              <a:ext uri="{FF2B5EF4-FFF2-40B4-BE49-F238E27FC236}">
                <a16:creationId xmlns:a16="http://schemas.microsoft.com/office/drawing/2014/main" id="{C22C6C17-3EA8-1ECC-226E-C29A82A01258}"/>
              </a:ext>
            </a:extLst>
          </p:cNvPr>
          <p:cNvSpPr txBox="1"/>
          <p:nvPr/>
        </p:nvSpPr>
        <p:spPr>
          <a:xfrm>
            <a:off x="564444" y="2802519"/>
            <a:ext cx="451555" cy="707885"/>
          </a:xfrm>
          <a:prstGeom prst="rect">
            <a:avLst/>
          </a:prstGeom>
          <a:noFill/>
        </p:spPr>
        <p:txBody>
          <a:bodyPr wrap="square" rtlCol="1">
            <a:spAutoFit/>
          </a:bodyPr>
          <a:lstStyle/>
          <a:p>
            <a:r>
              <a:rPr lang="en-US" sz="4000" dirty="0">
                <a:solidFill>
                  <a:srgbClr val="FF0000"/>
                </a:solidFill>
              </a:rPr>
              <a:t>B</a:t>
            </a:r>
            <a:endParaRPr lang="he-IL" sz="4000" dirty="0">
              <a:solidFill>
                <a:srgbClr val="FF0000"/>
              </a:solidFill>
            </a:endParaRPr>
          </a:p>
        </p:txBody>
      </p:sp>
      <p:cxnSp>
        <p:nvCxnSpPr>
          <p:cNvPr id="13" name="מחבר ישר 12">
            <a:extLst>
              <a:ext uri="{FF2B5EF4-FFF2-40B4-BE49-F238E27FC236}">
                <a16:creationId xmlns:a16="http://schemas.microsoft.com/office/drawing/2014/main" id="{68AA79C8-C058-8EC5-0C18-8822ED0203B9}"/>
              </a:ext>
            </a:extLst>
          </p:cNvPr>
          <p:cNvCxnSpPr>
            <a:cxnSpLocks/>
          </p:cNvCxnSpPr>
          <p:nvPr/>
        </p:nvCxnSpPr>
        <p:spPr>
          <a:xfrm flipH="1">
            <a:off x="1038576" y="5290062"/>
            <a:ext cx="388337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4B5D1855-080D-65CA-E98E-7004FA1153A6}"/>
              </a:ext>
            </a:extLst>
          </p:cNvPr>
          <p:cNvCxnSpPr>
            <a:cxnSpLocks/>
          </p:cNvCxnSpPr>
          <p:nvPr/>
        </p:nvCxnSpPr>
        <p:spPr>
          <a:xfrm flipH="1">
            <a:off x="1038576" y="5426745"/>
            <a:ext cx="3883379"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071C6FB5-5A67-158C-A7BF-35C1F377D4F0}"/>
              </a:ext>
            </a:extLst>
          </p:cNvPr>
          <p:cNvSpPr txBox="1"/>
          <p:nvPr/>
        </p:nvSpPr>
        <p:spPr>
          <a:xfrm>
            <a:off x="4921955" y="4936119"/>
            <a:ext cx="451555" cy="707885"/>
          </a:xfrm>
          <a:prstGeom prst="rect">
            <a:avLst/>
          </a:prstGeom>
          <a:noFill/>
        </p:spPr>
        <p:txBody>
          <a:bodyPr wrap="square" rtlCol="1">
            <a:spAutoFit/>
          </a:bodyPr>
          <a:lstStyle/>
          <a:p>
            <a:r>
              <a:rPr lang="en-US" sz="4000" dirty="0">
                <a:solidFill>
                  <a:srgbClr val="0070C0"/>
                </a:solidFill>
              </a:rPr>
              <a:t>A</a:t>
            </a:r>
            <a:endParaRPr lang="he-IL" sz="4000" dirty="0">
              <a:solidFill>
                <a:srgbClr val="0070C0"/>
              </a:solidFill>
            </a:endParaRPr>
          </a:p>
        </p:txBody>
      </p:sp>
      <p:sp>
        <p:nvSpPr>
          <p:cNvPr id="16" name="תיבת טקסט 15">
            <a:extLst>
              <a:ext uri="{FF2B5EF4-FFF2-40B4-BE49-F238E27FC236}">
                <a16:creationId xmlns:a16="http://schemas.microsoft.com/office/drawing/2014/main" id="{D16C7FF9-56E5-7F93-95EC-4D7C95CDBB32}"/>
              </a:ext>
            </a:extLst>
          </p:cNvPr>
          <p:cNvSpPr txBox="1"/>
          <p:nvPr/>
        </p:nvSpPr>
        <p:spPr>
          <a:xfrm>
            <a:off x="5230988" y="4933416"/>
            <a:ext cx="451555" cy="707885"/>
          </a:xfrm>
          <a:prstGeom prst="rect">
            <a:avLst/>
          </a:prstGeom>
          <a:noFill/>
        </p:spPr>
        <p:txBody>
          <a:bodyPr wrap="square" rtlCol="1">
            <a:spAutoFit/>
          </a:bodyPr>
          <a:lstStyle/>
          <a:p>
            <a:r>
              <a:rPr lang="en-US" sz="4000" dirty="0">
                <a:solidFill>
                  <a:srgbClr val="00B050"/>
                </a:solidFill>
              </a:rPr>
              <a:t>C</a:t>
            </a:r>
            <a:endParaRPr lang="he-IL" sz="4000" dirty="0">
              <a:solidFill>
                <a:srgbClr val="00B050"/>
              </a:solidFill>
            </a:endParaRPr>
          </a:p>
        </p:txBody>
      </p:sp>
      <p:cxnSp>
        <p:nvCxnSpPr>
          <p:cNvPr id="17" name="מחבר ישר 16">
            <a:extLst>
              <a:ext uri="{FF2B5EF4-FFF2-40B4-BE49-F238E27FC236}">
                <a16:creationId xmlns:a16="http://schemas.microsoft.com/office/drawing/2014/main" id="{A5F39161-8D67-CF71-D7A4-9D48EEE1F6CF}"/>
              </a:ext>
            </a:extLst>
          </p:cNvPr>
          <p:cNvCxnSpPr>
            <a:cxnSpLocks/>
          </p:cNvCxnSpPr>
          <p:nvPr/>
        </p:nvCxnSpPr>
        <p:spPr>
          <a:xfrm flipH="1">
            <a:off x="1038576" y="6176240"/>
            <a:ext cx="388337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מחבר ישר 17">
            <a:extLst>
              <a:ext uri="{FF2B5EF4-FFF2-40B4-BE49-F238E27FC236}">
                <a16:creationId xmlns:a16="http://schemas.microsoft.com/office/drawing/2014/main" id="{C0BE496C-3264-D73A-D703-60A594B5939C}"/>
              </a:ext>
            </a:extLst>
          </p:cNvPr>
          <p:cNvCxnSpPr>
            <a:cxnSpLocks/>
          </p:cNvCxnSpPr>
          <p:nvPr/>
        </p:nvCxnSpPr>
        <p:spPr>
          <a:xfrm flipH="1">
            <a:off x="1038576" y="6300418"/>
            <a:ext cx="3883379"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תיבת טקסט 18">
            <a:extLst>
              <a:ext uri="{FF2B5EF4-FFF2-40B4-BE49-F238E27FC236}">
                <a16:creationId xmlns:a16="http://schemas.microsoft.com/office/drawing/2014/main" id="{06881A4C-04FF-2467-D4AA-A719F9F66BC4}"/>
              </a:ext>
            </a:extLst>
          </p:cNvPr>
          <p:cNvSpPr txBox="1"/>
          <p:nvPr/>
        </p:nvSpPr>
        <p:spPr>
          <a:xfrm>
            <a:off x="4910664" y="5784990"/>
            <a:ext cx="451555" cy="707885"/>
          </a:xfrm>
          <a:prstGeom prst="rect">
            <a:avLst/>
          </a:prstGeom>
          <a:noFill/>
        </p:spPr>
        <p:txBody>
          <a:bodyPr wrap="square" rtlCol="1">
            <a:spAutoFit/>
          </a:bodyPr>
          <a:lstStyle/>
          <a:p>
            <a:r>
              <a:rPr lang="en-US" sz="4000" dirty="0">
                <a:solidFill>
                  <a:srgbClr val="FF0000"/>
                </a:solidFill>
              </a:rPr>
              <a:t>B</a:t>
            </a:r>
            <a:endParaRPr lang="he-IL" sz="4000" dirty="0">
              <a:solidFill>
                <a:srgbClr val="FF0000"/>
              </a:solidFill>
            </a:endParaRPr>
          </a:p>
        </p:txBody>
      </p:sp>
      <p:sp>
        <p:nvSpPr>
          <p:cNvPr id="20" name="תיבת טקסט 19">
            <a:extLst>
              <a:ext uri="{FF2B5EF4-FFF2-40B4-BE49-F238E27FC236}">
                <a16:creationId xmlns:a16="http://schemas.microsoft.com/office/drawing/2014/main" id="{A8AC2AD9-36BE-70F1-EDE9-64AC9ED99812}"/>
              </a:ext>
            </a:extLst>
          </p:cNvPr>
          <p:cNvSpPr txBox="1"/>
          <p:nvPr/>
        </p:nvSpPr>
        <p:spPr>
          <a:xfrm>
            <a:off x="5246509" y="5782287"/>
            <a:ext cx="451555" cy="707885"/>
          </a:xfrm>
          <a:prstGeom prst="rect">
            <a:avLst/>
          </a:prstGeom>
          <a:noFill/>
        </p:spPr>
        <p:txBody>
          <a:bodyPr wrap="square" rtlCol="1">
            <a:spAutoFit/>
          </a:bodyPr>
          <a:lstStyle/>
          <a:p>
            <a:r>
              <a:rPr lang="en-US" sz="4000" dirty="0">
                <a:solidFill>
                  <a:srgbClr val="FFFF00"/>
                </a:solidFill>
              </a:rPr>
              <a:t>D</a:t>
            </a:r>
            <a:endParaRPr lang="he-IL" sz="4000" dirty="0">
              <a:solidFill>
                <a:srgbClr val="FFFF00"/>
              </a:solidFill>
            </a:endParaRPr>
          </a:p>
        </p:txBody>
      </p:sp>
      <p:cxnSp>
        <p:nvCxnSpPr>
          <p:cNvPr id="22" name="מחבר חץ ישר 21">
            <a:extLst>
              <a:ext uri="{FF2B5EF4-FFF2-40B4-BE49-F238E27FC236}">
                <a16:creationId xmlns:a16="http://schemas.microsoft.com/office/drawing/2014/main" id="{2E10A9EC-54E1-6534-314C-BC405056613B}"/>
              </a:ext>
            </a:extLst>
          </p:cNvPr>
          <p:cNvCxnSpPr/>
          <p:nvPr/>
        </p:nvCxnSpPr>
        <p:spPr>
          <a:xfrm>
            <a:off x="443089" y="2638839"/>
            <a:ext cx="191628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5049E921-787E-E9FD-D8B6-B1D4782C20BA}"/>
              </a:ext>
            </a:extLst>
          </p:cNvPr>
          <p:cNvCxnSpPr>
            <a:cxnSpLocks/>
          </p:cNvCxnSpPr>
          <p:nvPr/>
        </p:nvCxnSpPr>
        <p:spPr>
          <a:xfrm flipH="1">
            <a:off x="5246509" y="5772530"/>
            <a:ext cx="1797757" cy="840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תיבת טקסט 24">
            <a:extLst>
              <a:ext uri="{FF2B5EF4-FFF2-40B4-BE49-F238E27FC236}">
                <a16:creationId xmlns:a16="http://schemas.microsoft.com/office/drawing/2014/main" id="{DC31DEA0-AFB5-3257-A46D-FD2A3BDA061B}"/>
              </a:ext>
            </a:extLst>
          </p:cNvPr>
          <p:cNvSpPr txBox="1"/>
          <p:nvPr/>
        </p:nvSpPr>
        <p:spPr>
          <a:xfrm>
            <a:off x="9087981" y="2172679"/>
            <a:ext cx="3014137" cy="769441"/>
          </a:xfrm>
          <a:prstGeom prst="rect">
            <a:avLst/>
          </a:prstGeom>
          <a:noFill/>
        </p:spPr>
        <p:txBody>
          <a:bodyPr wrap="square" rtlCol="1">
            <a:spAutoFit/>
          </a:bodyPr>
          <a:lstStyle/>
          <a:p>
            <a:r>
              <a:rPr lang="he-IL" sz="4400" dirty="0">
                <a:latin typeface="+mj-lt"/>
                <a:ea typeface="+mj-ea"/>
                <a:cs typeface="+mj-cs"/>
              </a:rPr>
              <a:t>שטח החלפה 1</a:t>
            </a:r>
          </a:p>
        </p:txBody>
      </p:sp>
      <p:sp>
        <p:nvSpPr>
          <p:cNvPr id="26" name="תיבת טקסט 25">
            <a:extLst>
              <a:ext uri="{FF2B5EF4-FFF2-40B4-BE49-F238E27FC236}">
                <a16:creationId xmlns:a16="http://schemas.microsoft.com/office/drawing/2014/main" id="{BE98FE99-874C-286E-9B59-110D3A60BB99}"/>
              </a:ext>
            </a:extLst>
          </p:cNvPr>
          <p:cNvSpPr txBox="1"/>
          <p:nvPr/>
        </p:nvSpPr>
        <p:spPr>
          <a:xfrm>
            <a:off x="9087980" y="4924400"/>
            <a:ext cx="3014137" cy="769441"/>
          </a:xfrm>
          <a:prstGeom prst="rect">
            <a:avLst/>
          </a:prstGeom>
          <a:noFill/>
        </p:spPr>
        <p:txBody>
          <a:bodyPr wrap="square" rtlCol="1">
            <a:spAutoFit/>
          </a:bodyPr>
          <a:lstStyle/>
          <a:p>
            <a:r>
              <a:rPr lang="he-IL" sz="4400" dirty="0">
                <a:latin typeface="+mj-lt"/>
                <a:ea typeface="+mj-ea"/>
                <a:cs typeface="+mj-cs"/>
              </a:rPr>
              <a:t>שטח החלפה 2</a:t>
            </a:r>
          </a:p>
        </p:txBody>
      </p:sp>
    </p:spTree>
    <p:extLst>
      <p:ext uri="{BB962C8B-B14F-4D97-AF65-F5344CB8AC3E}">
        <p14:creationId xmlns:p14="http://schemas.microsoft.com/office/powerpoint/2010/main" val="216548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7A7025-67E8-EF2C-338F-F4F8B3C84131}"/>
              </a:ext>
            </a:extLst>
          </p:cNvPr>
          <p:cNvSpPr>
            <a:spLocks noGrp="1"/>
          </p:cNvSpPr>
          <p:nvPr>
            <p:ph type="title"/>
          </p:nvPr>
        </p:nvSpPr>
        <p:spPr/>
        <p:txBody>
          <a:bodyPr/>
          <a:lstStyle/>
          <a:p>
            <a:r>
              <a:rPr lang="he-IL" dirty="0"/>
              <a:t>סידור הסטנדים </a:t>
            </a:r>
          </a:p>
        </p:txBody>
      </p:sp>
      <p:cxnSp>
        <p:nvCxnSpPr>
          <p:cNvPr id="5" name="מחבר ישר 4">
            <a:extLst>
              <a:ext uri="{FF2B5EF4-FFF2-40B4-BE49-F238E27FC236}">
                <a16:creationId xmlns:a16="http://schemas.microsoft.com/office/drawing/2014/main" id="{E68C8967-771D-EFEA-D0ED-BD2B472117D8}"/>
              </a:ext>
            </a:extLst>
          </p:cNvPr>
          <p:cNvCxnSpPr>
            <a:cxnSpLocks/>
          </p:cNvCxnSpPr>
          <p:nvPr/>
        </p:nvCxnSpPr>
        <p:spPr>
          <a:xfrm flipH="1">
            <a:off x="1185333" y="3116950"/>
            <a:ext cx="91440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710F19CA-67D6-FB47-4DDC-41196E8AC5C8}"/>
              </a:ext>
            </a:extLst>
          </p:cNvPr>
          <p:cNvSpPr txBox="1"/>
          <p:nvPr/>
        </p:nvSpPr>
        <p:spPr>
          <a:xfrm>
            <a:off x="733778" y="2633739"/>
            <a:ext cx="451555" cy="707885"/>
          </a:xfrm>
          <a:prstGeom prst="rect">
            <a:avLst/>
          </a:prstGeom>
          <a:noFill/>
        </p:spPr>
        <p:txBody>
          <a:bodyPr wrap="square" rtlCol="1">
            <a:spAutoFit/>
          </a:bodyPr>
          <a:lstStyle/>
          <a:p>
            <a:r>
              <a:rPr lang="en-US" sz="4000" dirty="0">
                <a:solidFill>
                  <a:srgbClr val="0070C0"/>
                </a:solidFill>
              </a:rPr>
              <a:t>A</a:t>
            </a:r>
            <a:endParaRPr lang="he-IL" sz="4000" dirty="0">
              <a:solidFill>
                <a:srgbClr val="0070C0"/>
              </a:solidFill>
            </a:endParaRPr>
          </a:p>
        </p:txBody>
      </p:sp>
      <p:sp>
        <p:nvSpPr>
          <p:cNvPr id="11" name="תיבת טקסט 10">
            <a:extLst>
              <a:ext uri="{FF2B5EF4-FFF2-40B4-BE49-F238E27FC236}">
                <a16:creationId xmlns:a16="http://schemas.microsoft.com/office/drawing/2014/main" id="{9BB0ACE5-BEC4-DE5B-B4BC-DB0A6F8B40B6}"/>
              </a:ext>
            </a:extLst>
          </p:cNvPr>
          <p:cNvSpPr txBox="1"/>
          <p:nvPr/>
        </p:nvSpPr>
        <p:spPr>
          <a:xfrm>
            <a:off x="970844" y="4868028"/>
            <a:ext cx="9358490" cy="369332"/>
          </a:xfrm>
          <a:prstGeom prst="rect">
            <a:avLst/>
          </a:prstGeom>
          <a:noFill/>
        </p:spPr>
        <p:txBody>
          <a:bodyPr wrap="square" rtlCol="1">
            <a:spAutoFit/>
          </a:bodyPr>
          <a:lstStyle/>
          <a:p>
            <a:r>
              <a:rPr lang="en-US" dirty="0"/>
              <a:t>1  2  3  4  5  6  7  8  9  10  11  12  13  14  15  16  17  18  19  20  21  22  23  24  25  26  27  28  29  30</a:t>
            </a:r>
            <a:endParaRPr lang="he-IL" dirty="0"/>
          </a:p>
        </p:txBody>
      </p:sp>
      <p:sp>
        <p:nvSpPr>
          <p:cNvPr id="13" name="תיבת טקסט 12">
            <a:extLst>
              <a:ext uri="{FF2B5EF4-FFF2-40B4-BE49-F238E27FC236}">
                <a16:creationId xmlns:a16="http://schemas.microsoft.com/office/drawing/2014/main" id="{AA4349E2-A075-FD23-2B70-A0A017EB94D2}"/>
              </a:ext>
            </a:extLst>
          </p:cNvPr>
          <p:cNvSpPr txBox="1"/>
          <p:nvPr/>
        </p:nvSpPr>
        <p:spPr>
          <a:xfrm>
            <a:off x="7721601" y="2032000"/>
            <a:ext cx="3093156" cy="369332"/>
          </a:xfrm>
          <a:prstGeom prst="rect">
            <a:avLst/>
          </a:prstGeom>
          <a:noFill/>
        </p:spPr>
        <p:txBody>
          <a:bodyPr wrap="square" rtlCol="1">
            <a:spAutoFit/>
          </a:bodyPr>
          <a:lstStyle/>
          <a:p>
            <a:r>
              <a:rPr lang="he-IL" dirty="0"/>
              <a:t>סידור שטח החלפה ראשון</a:t>
            </a:r>
          </a:p>
        </p:txBody>
      </p:sp>
      <p:cxnSp>
        <p:nvCxnSpPr>
          <p:cNvPr id="14" name="מחבר ישר 13">
            <a:extLst>
              <a:ext uri="{FF2B5EF4-FFF2-40B4-BE49-F238E27FC236}">
                <a16:creationId xmlns:a16="http://schemas.microsoft.com/office/drawing/2014/main" id="{2CFA86C0-1BA5-D8FF-CF02-5547264C251D}"/>
              </a:ext>
            </a:extLst>
          </p:cNvPr>
          <p:cNvCxnSpPr>
            <a:cxnSpLocks/>
          </p:cNvCxnSpPr>
          <p:nvPr/>
        </p:nvCxnSpPr>
        <p:spPr>
          <a:xfrm flipH="1">
            <a:off x="1185333" y="5301350"/>
            <a:ext cx="91440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87A27BEC-49E6-8169-9424-0CE3B60F7F7C}"/>
              </a:ext>
            </a:extLst>
          </p:cNvPr>
          <p:cNvSpPr txBox="1"/>
          <p:nvPr/>
        </p:nvSpPr>
        <p:spPr>
          <a:xfrm>
            <a:off x="10467622" y="4923753"/>
            <a:ext cx="451555" cy="707885"/>
          </a:xfrm>
          <a:prstGeom prst="rect">
            <a:avLst/>
          </a:prstGeom>
          <a:noFill/>
        </p:spPr>
        <p:txBody>
          <a:bodyPr wrap="square" rtlCol="1">
            <a:spAutoFit/>
          </a:bodyPr>
          <a:lstStyle/>
          <a:p>
            <a:r>
              <a:rPr lang="en-US" sz="4000" dirty="0">
                <a:solidFill>
                  <a:srgbClr val="0070C0"/>
                </a:solidFill>
              </a:rPr>
              <a:t>A</a:t>
            </a:r>
            <a:endParaRPr lang="he-IL" sz="4000" dirty="0">
              <a:solidFill>
                <a:srgbClr val="0070C0"/>
              </a:solidFill>
            </a:endParaRPr>
          </a:p>
        </p:txBody>
      </p:sp>
      <p:sp>
        <p:nvSpPr>
          <p:cNvPr id="16" name="תיבת טקסט 15">
            <a:extLst>
              <a:ext uri="{FF2B5EF4-FFF2-40B4-BE49-F238E27FC236}">
                <a16:creationId xmlns:a16="http://schemas.microsoft.com/office/drawing/2014/main" id="{0D979E0F-1C48-C228-2DB5-9ED371698B71}"/>
              </a:ext>
            </a:extLst>
          </p:cNvPr>
          <p:cNvSpPr txBox="1"/>
          <p:nvPr/>
        </p:nvSpPr>
        <p:spPr>
          <a:xfrm>
            <a:off x="970844" y="2656174"/>
            <a:ext cx="9358490" cy="369332"/>
          </a:xfrm>
          <a:prstGeom prst="rect">
            <a:avLst/>
          </a:prstGeom>
          <a:noFill/>
        </p:spPr>
        <p:txBody>
          <a:bodyPr wrap="square" rtlCol="1">
            <a:spAutoFit/>
          </a:bodyPr>
          <a:lstStyle/>
          <a:p>
            <a:r>
              <a:rPr lang="en-US" dirty="0"/>
              <a:t>30  29  28  27  26  25  24  23  2  21  20  19  18  17  16  15  14  13  12  12  10  9  8  7  6  5  4  3  2  1</a:t>
            </a:r>
            <a:endParaRPr lang="he-IL" dirty="0"/>
          </a:p>
        </p:txBody>
      </p:sp>
      <p:sp>
        <p:nvSpPr>
          <p:cNvPr id="17" name="תיבת טקסט 16">
            <a:extLst>
              <a:ext uri="{FF2B5EF4-FFF2-40B4-BE49-F238E27FC236}">
                <a16:creationId xmlns:a16="http://schemas.microsoft.com/office/drawing/2014/main" id="{BAFF8C41-6310-48F3-93EE-1C77E7CD6B5C}"/>
              </a:ext>
            </a:extLst>
          </p:cNvPr>
          <p:cNvSpPr txBox="1"/>
          <p:nvPr/>
        </p:nvSpPr>
        <p:spPr>
          <a:xfrm>
            <a:off x="7721601" y="4353075"/>
            <a:ext cx="3093156" cy="369332"/>
          </a:xfrm>
          <a:prstGeom prst="rect">
            <a:avLst/>
          </a:prstGeom>
          <a:noFill/>
        </p:spPr>
        <p:txBody>
          <a:bodyPr wrap="square" rtlCol="1">
            <a:spAutoFit/>
          </a:bodyPr>
          <a:lstStyle/>
          <a:p>
            <a:r>
              <a:rPr lang="he-IL" dirty="0"/>
              <a:t>סידור שטח החלפה השני</a:t>
            </a:r>
          </a:p>
        </p:txBody>
      </p:sp>
      <p:cxnSp>
        <p:nvCxnSpPr>
          <p:cNvPr id="19" name="מחבר חץ ישר 18">
            <a:extLst>
              <a:ext uri="{FF2B5EF4-FFF2-40B4-BE49-F238E27FC236}">
                <a16:creationId xmlns:a16="http://schemas.microsoft.com/office/drawing/2014/main" id="{46E01B7A-D542-F3B2-2541-897AADEFFEEF}"/>
              </a:ext>
            </a:extLst>
          </p:cNvPr>
          <p:cNvCxnSpPr>
            <a:cxnSpLocks/>
          </p:cNvCxnSpPr>
          <p:nvPr/>
        </p:nvCxnSpPr>
        <p:spPr>
          <a:xfrm>
            <a:off x="1343377" y="3540459"/>
            <a:ext cx="251742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4C367442-8CD4-6A97-12F8-918E2F992051}"/>
              </a:ext>
            </a:extLst>
          </p:cNvPr>
          <p:cNvCxnSpPr>
            <a:cxnSpLocks/>
          </p:cNvCxnSpPr>
          <p:nvPr/>
        </p:nvCxnSpPr>
        <p:spPr>
          <a:xfrm flipH="1">
            <a:off x="7834488" y="5781302"/>
            <a:ext cx="23819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0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7AE138-7BF2-53EA-99AA-7B38259A751A}"/>
              </a:ext>
            </a:extLst>
          </p:cNvPr>
          <p:cNvSpPr>
            <a:spLocks noGrp="1"/>
          </p:cNvSpPr>
          <p:nvPr>
            <p:ph type="title"/>
          </p:nvPr>
        </p:nvSpPr>
        <p:spPr/>
        <p:txBody>
          <a:bodyPr/>
          <a:lstStyle/>
          <a:p>
            <a:r>
              <a:rPr lang="he-IL" dirty="0"/>
              <a:t>מסלול רכיבה</a:t>
            </a:r>
          </a:p>
        </p:txBody>
      </p:sp>
      <p:sp>
        <p:nvSpPr>
          <p:cNvPr id="4" name="מציין מיקום תוכן 3">
            <a:extLst>
              <a:ext uri="{FF2B5EF4-FFF2-40B4-BE49-F238E27FC236}">
                <a16:creationId xmlns:a16="http://schemas.microsoft.com/office/drawing/2014/main" id="{F160FAF0-56C9-609E-8CDA-4A3C08B1A0C7}"/>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7BAFB079-0FC1-B6D7-7B97-FA9AA7E2100F}"/>
              </a:ext>
            </a:extLst>
          </p:cNvPr>
          <p:cNvPicPr>
            <a:picLocks noChangeAspect="1"/>
          </p:cNvPicPr>
          <p:nvPr/>
        </p:nvPicPr>
        <p:blipFill rotWithShape="1">
          <a:blip r:embed="rId2"/>
          <a:srcRect l="42577" t="29323" r="26845" b="7943"/>
          <a:stretch/>
        </p:blipFill>
        <p:spPr>
          <a:xfrm>
            <a:off x="0" y="1243373"/>
            <a:ext cx="12192000" cy="5614627"/>
          </a:xfrm>
          <a:prstGeom prst="rect">
            <a:avLst/>
          </a:prstGeom>
        </p:spPr>
      </p:pic>
    </p:spTree>
    <p:extLst>
      <p:ext uri="{BB962C8B-B14F-4D97-AF65-F5344CB8AC3E}">
        <p14:creationId xmlns:p14="http://schemas.microsoft.com/office/powerpoint/2010/main" val="423594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FB65676E-EFD4-650F-1137-CDBF52A474D8}"/>
              </a:ext>
            </a:extLst>
          </p:cNvPr>
          <p:cNvPicPr>
            <a:picLocks noChangeAspect="1"/>
          </p:cNvPicPr>
          <p:nvPr/>
        </p:nvPicPr>
        <p:blipFill rotWithShape="1">
          <a:blip r:embed="rId2"/>
          <a:srcRect l="35539" t="29939" r="14039" b="14034"/>
          <a:stretch/>
        </p:blipFill>
        <p:spPr>
          <a:xfrm>
            <a:off x="282222" y="42333"/>
            <a:ext cx="12192000" cy="6881224"/>
          </a:xfrm>
          <a:prstGeom prst="rect">
            <a:avLst/>
          </a:prstGeom>
        </p:spPr>
      </p:pic>
    </p:spTree>
    <p:extLst>
      <p:ext uri="{BB962C8B-B14F-4D97-AF65-F5344CB8AC3E}">
        <p14:creationId xmlns:p14="http://schemas.microsoft.com/office/powerpoint/2010/main" val="163455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45D74E-836E-49C2-B9AA-9FB0CD56E87A}"/>
              </a:ext>
            </a:extLst>
          </p:cNvPr>
          <p:cNvSpPr>
            <a:spLocks noGrp="1"/>
          </p:cNvSpPr>
          <p:nvPr>
            <p:ph type="title"/>
          </p:nvPr>
        </p:nvSpPr>
        <p:spPr/>
        <p:txBody>
          <a:bodyPr/>
          <a:lstStyle/>
          <a:p>
            <a:endParaRPr lang="he-IL" dirty="0"/>
          </a:p>
        </p:txBody>
      </p:sp>
      <p:sp>
        <p:nvSpPr>
          <p:cNvPr id="4" name="מציין מיקום תוכן 3">
            <a:extLst>
              <a:ext uri="{FF2B5EF4-FFF2-40B4-BE49-F238E27FC236}">
                <a16:creationId xmlns:a16="http://schemas.microsoft.com/office/drawing/2014/main" id="{A89D6E21-0685-8A11-BEDF-0073087AB565}"/>
              </a:ext>
            </a:extLst>
          </p:cNvPr>
          <p:cNvSpPr>
            <a:spLocks noGrp="1"/>
          </p:cNvSpPr>
          <p:nvPr>
            <p:ph idx="1"/>
          </p:nvPr>
        </p:nvSpPr>
        <p:spPr/>
        <p:txBody>
          <a:bodyPr/>
          <a:lstStyle/>
          <a:p>
            <a:endParaRPr lang="he-IL" dirty="0"/>
          </a:p>
        </p:txBody>
      </p:sp>
      <p:pic>
        <p:nvPicPr>
          <p:cNvPr id="18" name="תמונה 17">
            <a:extLst>
              <a:ext uri="{FF2B5EF4-FFF2-40B4-BE49-F238E27FC236}">
                <a16:creationId xmlns:a16="http://schemas.microsoft.com/office/drawing/2014/main" id="{AE35E777-F6C6-9207-4117-866810D74E2D}"/>
              </a:ext>
            </a:extLst>
          </p:cNvPr>
          <p:cNvPicPr>
            <a:picLocks noChangeAspect="1"/>
          </p:cNvPicPr>
          <p:nvPr/>
        </p:nvPicPr>
        <p:blipFill rotWithShape="1">
          <a:blip r:embed="rId2"/>
          <a:srcRect l="33750" t="27489" r="16210" b="8313"/>
          <a:stretch/>
        </p:blipFill>
        <p:spPr>
          <a:xfrm>
            <a:off x="-4763" y="-1"/>
            <a:ext cx="12196763" cy="6859677"/>
          </a:xfrm>
          <a:prstGeom prst="rect">
            <a:avLst/>
          </a:prstGeom>
        </p:spPr>
      </p:pic>
      <p:sp>
        <p:nvSpPr>
          <p:cNvPr id="19" name="חץ: מעוקל שמאלה 18">
            <a:extLst>
              <a:ext uri="{FF2B5EF4-FFF2-40B4-BE49-F238E27FC236}">
                <a16:creationId xmlns:a16="http://schemas.microsoft.com/office/drawing/2014/main" id="{92F920A2-15F7-A220-ACE6-7A44B91F4140}"/>
              </a:ext>
            </a:extLst>
          </p:cNvPr>
          <p:cNvSpPr/>
          <p:nvPr/>
        </p:nvSpPr>
        <p:spPr>
          <a:xfrm>
            <a:off x="6138774" y="1219200"/>
            <a:ext cx="327378" cy="54186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חץ: מעוקל שמאלה 19">
            <a:extLst>
              <a:ext uri="{FF2B5EF4-FFF2-40B4-BE49-F238E27FC236}">
                <a16:creationId xmlns:a16="http://schemas.microsoft.com/office/drawing/2014/main" id="{1C6549BC-0B00-38FC-CFFA-607787395DCA}"/>
              </a:ext>
            </a:extLst>
          </p:cNvPr>
          <p:cNvSpPr/>
          <p:nvPr/>
        </p:nvSpPr>
        <p:spPr>
          <a:xfrm rot="18801092">
            <a:off x="2114285" y="534458"/>
            <a:ext cx="327378" cy="54186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1" name="חץ: מעוקל שמאלה 20">
            <a:extLst>
              <a:ext uri="{FF2B5EF4-FFF2-40B4-BE49-F238E27FC236}">
                <a16:creationId xmlns:a16="http://schemas.microsoft.com/office/drawing/2014/main" id="{02E811FC-BC99-5CC7-7F9F-F3D62B1A0C31}"/>
              </a:ext>
            </a:extLst>
          </p:cNvPr>
          <p:cNvSpPr/>
          <p:nvPr/>
        </p:nvSpPr>
        <p:spPr>
          <a:xfrm rot="1893503">
            <a:off x="5000915" y="2841533"/>
            <a:ext cx="327378" cy="54186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2" name="תיבת טקסט 21">
            <a:extLst>
              <a:ext uri="{FF2B5EF4-FFF2-40B4-BE49-F238E27FC236}">
                <a16:creationId xmlns:a16="http://schemas.microsoft.com/office/drawing/2014/main" id="{3CF16F94-7C96-9BDB-2C8C-3502D9F3D07E}"/>
              </a:ext>
            </a:extLst>
          </p:cNvPr>
          <p:cNvSpPr txBox="1"/>
          <p:nvPr/>
        </p:nvSpPr>
        <p:spPr>
          <a:xfrm>
            <a:off x="7168445" y="4064679"/>
            <a:ext cx="1828799" cy="492443"/>
          </a:xfrm>
          <a:prstGeom prst="rect">
            <a:avLst/>
          </a:prstGeom>
          <a:noFill/>
        </p:spPr>
        <p:txBody>
          <a:bodyPr wrap="square" rtlCol="1">
            <a:spAutoFit/>
          </a:bodyPr>
          <a:lstStyle/>
          <a:p>
            <a:r>
              <a:rPr lang="he-IL" sz="2600" b="1" dirty="0">
                <a:solidFill>
                  <a:srgbClr val="FFFF00"/>
                </a:solidFill>
              </a:rPr>
              <a:t>שער סיום</a:t>
            </a:r>
          </a:p>
        </p:txBody>
      </p:sp>
      <p:sp>
        <p:nvSpPr>
          <p:cNvPr id="23" name="קשת מלאה 22">
            <a:extLst>
              <a:ext uri="{FF2B5EF4-FFF2-40B4-BE49-F238E27FC236}">
                <a16:creationId xmlns:a16="http://schemas.microsoft.com/office/drawing/2014/main" id="{A091E7B7-86DF-53CA-1209-F521F3127F7D}"/>
              </a:ext>
            </a:extLst>
          </p:cNvPr>
          <p:cNvSpPr/>
          <p:nvPr/>
        </p:nvSpPr>
        <p:spPr>
          <a:xfrm>
            <a:off x="7293565" y="3602038"/>
            <a:ext cx="562558" cy="830343"/>
          </a:xfrm>
          <a:prstGeom prst="blockArc">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4" name="תיבת טקסט 23">
            <a:extLst>
              <a:ext uri="{FF2B5EF4-FFF2-40B4-BE49-F238E27FC236}">
                <a16:creationId xmlns:a16="http://schemas.microsoft.com/office/drawing/2014/main" id="{E7EB1E71-A4A5-FA71-3A0B-A71CBC107032}"/>
              </a:ext>
            </a:extLst>
          </p:cNvPr>
          <p:cNvSpPr txBox="1"/>
          <p:nvPr/>
        </p:nvSpPr>
        <p:spPr>
          <a:xfrm>
            <a:off x="261592" y="208116"/>
            <a:ext cx="2016382" cy="492443"/>
          </a:xfrm>
          <a:prstGeom prst="rect">
            <a:avLst/>
          </a:prstGeom>
          <a:noFill/>
        </p:spPr>
        <p:txBody>
          <a:bodyPr wrap="square" rtlCol="1">
            <a:spAutoFit/>
          </a:bodyPr>
          <a:lstStyle/>
          <a:p>
            <a:r>
              <a:rPr lang="he-IL" sz="2600" b="1" dirty="0">
                <a:solidFill>
                  <a:srgbClr val="FFFF00"/>
                </a:solidFill>
              </a:rPr>
              <a:t>סיבוב 1 ק"מ</a:t>
            </a:r>
          </a:p>
        </p:txBody>
      </p:sp>
      <p:sp>
        <p:nvSpPr>
          <p:cNvPr id="25" name="תיבת טקסט 24">
            <a:extLst>
              <a:ext uri="{FF2B5EF4-FFF2-40B4-BE49-F238E27FC236}">
                <a16:creationId xmlns:a16="http://schemas.microsoft.com/office/drawing/2014/main" id="{67F763FD-6A50-1A8E-462E-7B3866D51267}"/>
              </a:ext>
            </a:extLst>
          </p:cNvPr>
          <p:cNvSpPr txBox="1"/>
          <p:nvPr/>
        </p:nvSpPr>
        <p:spPr>
          <a:xfrm>
            <a:off x="6253102" y="1219200"/>
            <a:ext cx="2405476" cy="492443"/>
          </a:xfrm>
          <a:prstGeom prst="rect">
            <a:avLst/>
          </a:prstGeom>
          <a:noFill/>
        </p:spPr>
        <p:txBody>
          <a:bodyPr wrap="square" rtlCol="1">
            <a:spAutoFit/>
          </a:bodyPr>
          <a:lstStyle/>
          <a:p>
            <a:r>
              <a:rPr lang="he-IL" sz="2600" b="1" dirty="0">
                <a:solidFill>
                  <a:srgbClr val="FFFF00"/>
                </a:solidFill>
              </a:rPr>
              <a:t>סיבוב 1.6 ק"מ</a:t>
            </a:r>
          </a:p>
        </p:txBody>
      </p:sp>
      <p:sp>
        <p:nvSpPr>
          <p:cNvPr id="26" name="תיבת טקסט 25">
            <a:extLst>
              <a:ext uri="{FF2B5EF4-FFF2-40B4-BE49-F238E27FC236}">
                <a16:creationId xmlns:a16="http://schemas.microsoft.com/office/drawing/2014/main" id="{2844C0C8-062D-9EF8-152F-4C4C0B505CA2}"/>
              </a:ext>
            </a:extLst>
          </p:cNvPr>
          <p:cNvSpPr txBox="1"/>
          <p:nvPr/>
        </p:nvSpPr>
        <p:spPr>
          <a:xfrm>
            <a:off x="10363201" y="5899124"/>
            <a:ext cx="1828799" cy="492443"/>
          </a:xfrm>
          <a:prstGeom prst="rect">
            <a:avLst/>
          </a:prstGeom>
          <a:noFill/>
        </p:spPr>
        <p:txBody>
          <a:bodyPr wrap="square" rtlCol="1">
            <a:spAutoFit/>
          </a:bodyPr>
          <a:lstStyle/>
          <a:p>
            <a:r>
              <a:rPr lang="he-IL" sz="2600" b="1" dirty="0">
                <a:solidFill>
                  <a:srgbClr val="FFFF00"/>
                </a:solidFill>
              </a:rPr>
              <a:t>תחילת ריצה</a:t>
            </a:r>
          </a:p>
        </p:txBody>
      </p:sp>
      <p:sp>
        <p:nvSpPr>
          <p:cNvPr id="27" name="תיבת טקסט 26">
            <a:extLst>
              <a:ext uri="{FF2B5EF4-FFF2-40B4-BE49-F238E27FC236}">
                <a16:creationId xmlns:a16="http://schemas.microsoft.com/office/drawing/2014/main" id="{425E29AF-8FDD-BD6F-E07A-862A67F020D3}"/>
              </a:ext>
            </a:extLst>
          </p:cNvPr>
          <p:cNvSpPr txBox="1"/>
          <p:nvPr/>
        </p:nvSpPr>
        <p:spPr>
          <a:xfrm>
            <a:off x="838200" y="3182778"/>
            <a:ext cx="4435469" cy="492443"/>
          </a:xfrm>
          <a:prstGeom prst="rect">
            <a:avLst/>
          </a:prstGeom>
          <a:noFill/>
        </p:spPr>
        <p:txBody>
          <a:bodyPr wrap="square" rtlCol="1">
            <a:spAutoFit/>
          </a:bodyPr>
          <a:lstStyle/>
          <a:p>
            <a:r>
              <a:rPr lang="he-IL" sz="2600" b="1" dirty="0">
                <a:solidFill>
                  <a:srgbClr val="FFFF00"/>
                </a:solidFill>
              </a:rPr>
              <a:t>סיבוב נוסף</a:t>
            </a:r>
          </a:p>
        </p:txBody>
      </p:sp>
      <p:sp>
        <p:nvSpPr>
          <p:cNvPr id="28" name="תיבת טקסט 27">
            <a:extLst>
              <a:ext uri="{FF2B5EF4-FFF2-40B4-BE49-F238E27FC236}">
                <a16:creationId xmlns:a16="http://schemas.microsoft.com/office/drawing/2014/main" id="{EFC9DC53-5848-24B3-6E81-DFE969A4EF71}"/>
              </a:ext>
            </a:extLst>
          </p:cNvPr>
          <p:cNvSpPr txBox="1"/>
          <p:nvPr/>
        </p:nvSpPr>
        <p:spPr>
          <a:xfrm>
            <a:off x="7293565" y="182544"/>
            <a:ext cx="2882370" cy="707886"/>
          </a:xfrm>
          <a:prstGeom prst="rect">
            <a:avLst/>
          </a:prstGeom>
          <a:noFill/>
        </p:spPr>
        <p:txBody>
          <a:bodyPr wrap="square" rtlCol="1">
            <a:spAutoFit/>
          </a:bodyPr>
          <a:lstStyle/>
          <a:p>
            <a:r>
              <a:rPr lang="he-IL" sz="4000" b="1" dirty="0">
                <a:solidFill>
                  <a:srgbClr val="FFFF00"/>
                </a:solidFill>
              </a:rPr>
              <a:t>מסלולי ריצה</a:t>
            </a:r>
          </a:p>
        </p:txBody>
      </p:sp>
      <p:sp>
        <p:nvSpPr>
          <p:cNvPr id="3" name="חץ: מעוקל שמאלה 2">
            <a:extLst>
              <a:ext uri="{FF2B5EF4-FFF2-40B4-BE49-F238E27FC236}">
                <a16:creationId xmlns:a16="http://schemas.microsoft.com/office/drawing/2014/main" id="{1408A1F9-5A75-6A5D-E28E-A1889075F0C4}"/>
              </a:ext>
            </a:extLst>
          </p:cNvPr>
          <p:cNvSpPr/>
          <p:nvPr/>
        </p:nvSpPr>
        <p:spPr>
          <a:xfrm rot="8683321">
            <a:off x="2380640" y="265553"/>
            <a:ext cx="327378" cy="541867"/>
          </a:xfrm>
          <a:prstGeom prst="curved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תיבת טקסט 4">
            <a:extLst>
              <a:ext uri="{FF2B5EF4-FFF2-40B4-BE49-F238E27FC236}">
                <a16:creationId xmlns:a16="http://schemas.microsoft.com/office/drawing/2014/main" id="{2337BA5C-4209-57F2-84B3-8E9BAE80D6EC}"/>
              </a:ext>
            </a:extLst>
          </p:cNvPr>
          <p:cNvSpPr txBox="1"/>
          <p:nvPr/>
        </p:nvSpPr>
        <p:spPr>
          <a:xfrm>
            <a:off x="2111878" y="-1"/>
            <a:ext cx="4033240" cy="492443"/>
          </a:xfrm>
          <a:prstGeom prst="rect">
            <a:avLst/>
          </a:prstGeom>
          <a:noFill/>
        </p:spPr>
        <p:txBody>
          <a:bodyPr wrap="square" rtlCol="1">
            <a:spAutoFit/>
          </a:bodyPr>
          <a:lstStyle/>
          <a:p>
            <a:r>
              <a:rPr lang="he-IL" sz="2600" b="1" dirty="0">
                <a:solidFill>
                  <a:srgbClr val="00B0F0"/>
                </a:solidFill>
              </a:rPr>
              <a:t>סיבוב השלמה גילאי 10-11 </a:t>
            </a:r>
          </a:p>
        </p:txBody>
      </p:sp>
      <p:sp>
        <p:nvSpPr>
          <p:cNvPr id="7" name="חץ: מעוקל שמאלה 6">
            <a:extLst>
              <a:ext uri="{FF2B5EF4-FFF2-40B4-BE49-F238E27FC236}">
                <a16:creationId xmlns:a16="http://schemas.microsoft.com/office/drawing/2014/main" id="{E18E0BAB-16B0-4002-5F23-7D7E849B29A6}"/>
              </a:ext>
            </a:extLst>
          </p:cNvPr>
          <p:cNvSpPr/>
          <p:nvPr/>
        </p:nvSpPr>
        <p:spPr>
          <a:xfrm>
            <a:off x="5829151" y="1219200"/>
            <a:ext cx="327378" cy="541867"/>
          </a:xfrm>
          <a:prstGeom prst="curved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160705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ACF303-C370-7770-E83A-91EA031D7AC7}"/>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6D078C2A-4F8E-8E75-8350-92CDAFBB0A3F}"/>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CB8F813E-A9C6-81E4-E6E0-49F2AFDA3A20}"/>
              </a:ext>
            </a:extLst>
          </p:cNvPr>
          <p:cNvPicPr>
            <a:picLocks noChangeAspect="1"/>
          </p:cNvPicPr>
          <p:nvPr/>
        </p:nvPicPr>
        <p:blipFill rotWithShape="1">
          <a:blip r:embed="rId2"/>
          <a:srcRect l="11424" t="26609" r="29731" b="5303"/>
          <a:stretch/>
        </p:blipFill>
        <p:spPr>
          <a:xfrm>
            <a:off x="-2" y="-2979"/>
            <a:ext cx="12192001" cy="6840723"/>
          </a:xfrm>
          <a:prstGeom prst="rect">
            <a:avLst/>
          </a:prstGeom>
        </p:spPr>
      </p:pic>
      <p:sp>
        <p:nvSpPr>
          <p:cNvPr id="6" name="אליפסה 5">
            <a:extLst>
              <a:ext uri="{FF2B5EF4-FFF2-40B4-BE49-F238E27FC236}">
                <a16:creationId xmlns:a16="http://schemas.microsoft.com/office/drawing/2014/main" id="{197D2F0C-9130-42B4-42AB-585D766A1C6C}"/>
              </a:ext>
            </a:extLst>
          </p:cNvPr>
          <p:cNvSpPr/>
          <p:nvPr/>
        </p:nvSpPr>
        <p:spPr>
          <a:xfrm>
            <a:off x="8992902" y="4818796"/>
            <a:ext cx="1336431" cy="1358167"/>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4C1854BD-5BEF-AB00-C0C7-91FD2EC18C28}"/>
              </a:ext>
            </a:extLst>
          </p:cNvPr>
          <p:cNvSpPr txBox="1"/>
          <p:nvPr/>
        </p:nvSpPr>
        <p:spPr>
          <a:xfrm>
            <a:off x="3170961" y="5704556"/>
            <a:ext cx="6028267" cy="646331"/>
          </a:xfrm>
          <a:prstGeom prst="rect">
            <a:avLst/>
          </a:prstGeom>
          <a:noFill/>
        </p:spPr>
        <p:txBody>
          <a:bodyPr wrap="square" rtlCol="1">
            <a:spAutoFit/>
          </a:bodyPr>
          <a:lstStyle/>
          <a:p>
            <a:r>
              <a:rPr lang="he-IL" sz="3600" b="1" dirty="0">
                <a:solidFill>
                  <a:srgbClr val="FFFF00"/>
                </a:solidFill>
              </a:rPr>
              <a:t>אזור התארגנות לפני </a:t>
            </a:r>
            <a:r>
              <a:rPr lang="en-US" sz="3600" b="1" dirty="0">
                <a:solidFill>
                  <a:srgbClr val="FFFF00"/>
                </a:solidFill>
              </a:rPr>
              <a:t>Check In</a:t>
            </a:r>
            <a:endParaRPr lang="he-IL" sz="3600" b="1" dirty="0">
              <a:solidFill>
                <a:srgbClr val="FFFF00"/>
              </a:solidFill>
            </a:endParaRPr>
          </a:p>
        </p:txBody>
      </p:sp>
      <p:cxnSp>
        <p:nvCxnSpPr>
          <p:cNvPr id="9" name="מחבר חץ ישר 8">
            <a:extLst>
              <a:ext uri="{FF2B5EF4-FFF2-40B4-BE49-F238E27FC236}">
                <a16:creationId xmlns:a16="http://schemas.microsoft.com/office/drawing/2014/main" id="{785EF437-7949-8FAE-4CC8-1084614F0BC0}"/>
              </a:ext>
            </a:extLst>
          </p:cNvPr>
          <p:cNvCxnSpPr/>
          <p:nvPr/>
        </p:nvCxnSpPr>
        <p:spPr>
          <a:xfrm>
            <a:off x="10386125" y="5694720"/>
            <a:ext cx="206326" cy="65616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E80C2B56-EB88-5720-8A04-BA59D08DF2B8}"/>
              </a:ext>
            </a:extLst>
          </p:cNvPr>
          <p:cNvSpPr txBox="1"/>
          <p:nvPr/>
        </p:nvSpPr>
        <p:spPr>
          <a:xfrm>
            <a:off x="6095999" y="5204885"/>
            <a:ext cx="6028267" cy="646331"/>
          </a:xfrm>
          <a:prstGeom prst="rect">
            <a:avLst/>
          </a:prstGeom>
          <a:noFill/>
        </p:spPr>
        <p:txBody>
          <a:bodyPr wrap="square" rtlCol="1">
            <a:spAutoFit/>
          </a:bodyPr>
          <a:lstStyle/>
          <a:p>
            <a:r>
              <a:rPr lang="en-US" sz="3600" b="1" dirty="0">
                <a:solidFill>
                  <a:srgbClr val="FFFF00"/>
                </a:solidFill>
              </a:rPr>
              <a:t>Check In</a:t>
            </a:r>
            <a:endParaRPr lang="he-IL" sz="3600" b="1" dirty="0">
              <a:solidFill>
                <a:srgbClr val="FFFF00"/>
              </a:solidFill>
            </a:endParaRPr>
          </a:p>
        </p:txBody>
      </p:sp>
      <p:cxnSp>
        <p:nvCxnSpPr>
          <p:cNvPr id="12" name="מחבר חץ ישר 11">
            <a:extLst>
              <a:ext uri="{FF2B5EF4-FFF2-40B4-BE49-F238E27FC236}">
                <a16:creationId xmlns:a16="http://schemas.microsoft.com/office/drawing/2014/main" id="{F5893DAC-50C0-8AB9-AE41-C27EA7DC2B94}"/>
              </a:ext>
            </a:extLst>
          </p:cNvPr>
          <p:cNvCxnSpPr/>
          <p:nvPr/>
        </p:nvCxnSpPr>
        <p:spPr>
          <a:xfrm flipV="1">
            <a:off x="5891514" y="2488557"/>
            <a:ext cx="798653" cy="8102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a:extLst>
              <a:ext uri="{FF2B5EF4-FFF2-40B4-BE49-F238E27FC236}">
                <a16:creationId xmlns:a16="http://schemas.microsoft.com/office/drawing/2014/main" id="{379865BF-1571-311F-187E-3B2688624368}"/>
              </a:ext>
            </a:extLst>
          </p:cNvPr>
          <p:cNvCxnSpPr>
            <a:cxnSpLocks/>
          </p:cNvCxnSpPr>
          <p:nvPr/>
        </p:nvCxnSpPr>
        <p:spPr>
          <a:xfrm>
            <a:off x="6729715" y="2536945"/>
            <a:ext cx="417652" cy="5612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a:extLst>
              <a:ext uri="{FF2B5EF4-FFF2-40B4-BE49-F238E27FC236}">
                <a16:creationId xmlns:a16="http://schemas.microsoft.com/office/drawing/2014/main" id="{D66C12B7-C03B-E94F-0046-62CFB54C81C6}"/>
              </a:ext>
            </a:extLst>
          </p:cNvPr>
          <p:cNvCxnSpPr>
            <a:cxnSpLocks/>
          </p:cNvCxnSpPr>
          <p:nvPr/>
        </p:nvCxnSpPr>
        <p:spPr>
          <a:xfrm flipV="1">
            <a:off x="7808206" y="4457966"/>
            <a:ext cx="759196" cy="3304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9E2BA10B-1E05-202B-CEA6-E6E327C44843}"/>
              </a:ext>
            </a:extLst>
          </p:cNvPr>
          <p:cNvCxnSpPr>
            <a:cxnSpLocks/>
          </p:cNvCxnSpPr>
          <p:nvPr/>
        </p:nvCxnSpPr>
        <p:spPr>
          <a:xfrm>
            <a:off x="7191254" y="4277059"/>
            <a:ext cx="585972" cy="4699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a:extLst>
              <a:ext uri="{FF2B5EF4-FFF2-40B4-BE49-F238E27FC236}">
                <a16:creationId xmlns:a16="http://schemas.microsoft.com/office/drawing/2014/main" id="{701F3334-CD44-07AD-EFC8-597A324E6FA3}"/>
              </a:ext>
            </a:extLst>
          </p:cNvPr>
          <p:cNvCxnSpPr>
            <a:cxnSpLocks/>
          </p:cNvCxnSpPr>
          <p:nvPr/>
        </p:nvCxnSpPr>
        <p:spPr>
          <a:xfrm>
            <a:off x="7147367" y="3211141"/>
            <a:ext cx="87774" cy="103619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08CB07C9-EFCB-5B1E-7B0F-6F01344A4405}"/>
              </a:ext>
            </a:extLst>
          </p:cNvPr>
          <p:cNvCxnSpPr>
            <a:cxnSpLocks/>
          </p:cNvCxnSpPr>
          <p:nvPr/>
        </p:nvCxnSpPr>
        <p:spPr>
          <a:xfrm>
            <a:off x="8593575" y="4407016"/>
            <a:ext cx="605653"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5">
            <a:extLst>
              <a:ext uri="{FF2B5EF4-FFF2-40B4-BE49-F238E27FC236}">
                <a16:creationId xmlns:a16="http://schemas.microsoft.com/office/drawing/2014/main" id="{41A26522-E3D4-5C06-7835-9286A0150B2C}"/>
              </a:ext>
            </a:extLst>
          </p:cNvPr>
          <p:cNvCxnSpPr>
            <a:cxnSpLocks/>
          </p:cNvCxnSpPr>
          <p:nvPr/>
        </p:nvCxnSpPr>
        <p:spPr>
          <a:xfrm>
            <a:off x="9224580" y="4513041"/>
            <a:ext cx="362046" cy="5179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a:extLst>
              <a:ext uri="{FF2B5EF4-FFF2-40B4-BE49-F238E27FC236}">
                <a16:creationId xmlns:a16="http://schemas.microsoft.com/office/drawing/2014/main" id="{98443EE7-5947-ED72-919F-6965F5B9EEED}"/>
              </a:ext>
            </a:extLst>
          </p:cNvPr>
          <p:cNvCxnSpPr/>
          <p:nvPr/>
        </p:nvCxnSpPr>
        <p:spPr>
          <a:xfrm flipH="1">
            <a:off x="9410218" y="4407016"/>
            <a:ext cx="1516283" cy="8826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תיבת טקסט 29">
            <a:extLst>
              <a:ext uri="{FF2B5EF4-FFF2-40B4-BE49-F238E27FC236}">
                <a16:creationId xmlns:a16="http://schemas.microsoft.com/office/drawing/2014/main" id="{54DB7DCC-AFF2-2F5C-DA3F-4468DBC3C765}"/>
              </a:ext>
            </a:extLst>
          </p:cNvPr>
          <p:cNvSpPr txBox="1"/>
          <p:nvPr/>
        </p:nvSpPr>
        <p:spPr>
          <a:xfrm>
            <a:off x="5978768" y="3795286"/>
            <a:ext cx="6028267" cy="646331"/>
          </a:xfrm>
          <a:prstGeom prst="rect">
            <a:avLst/>
          </a:prstGeom>
          <a:noFill/>
        </p:spPr>
        <p:txBody>
          <a:bodyPr wrap="square" rtlCol="1">
            <a:spAutoFit/>
          </a:bodyPr>
          <a:lstStyle/>
          <a:p>
            <a:r>
              <a:rPr lang="he-IL" sz="3600" b="1" dirty="0">
                <a:solidFill>
                  <a:srgbClr val="FF0000"/>
                </a:solidFill>
              </a:rPr>
              <a:t>בית קפה  לשירות הקהל</a:t>
            </a:r>
          </a:p>
        </p:txBody>
      </p:sp>
    </p:spTree>
    <p:extLst>
      <p:ext uri="{BB962C8B-B14F-4D97-AF65-F5344CB8AC3E}">
        <p14:creationId xmlns:p14="http://schemas.microsoft.com/office/powerpoint/2010/main" val="331724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080297-04ED-26D2-1DDF-AD43515F8636}"/>
              </a:ext>
            </a:extLst>
          </p:cNvPr>
          <p:cNvSpPr>
            <a:spLocks noGrp="1"/>
          </p:cNvSpPr>
          <p:nvPr>
            <p:ph type="title"/>
          </p:nvPr>
        </p:nvSpPr>
        <p:spPr/>
        <p:txBody>
          <a:bodyPr/>
          <a:lstStyle/>
          <a:p>
            <a:endParaRPr lang="he-IL"/>
          </a:p>
        </p:txBody>
      </p:sp>
      <p:pic>
        <p:nvPicPr>
          <p:cNvPr id="5" name="מציין מיקום תוכן 4">
            <a:extLst>
              <a:ext uri="{FF2B5EF4-FFF2-40B4-BE49-F238E27FC236}">
                <a16:creationId xmlns:a16="http://schemas.microsoft.com/office/drawing/2014/main" id="{45518945-6E29-DD19-517F-1B76B17FD3F2}"/>
              </a:ext>
            </a:extLst>
          </p:cNvPr>
          <p:cNvPicPr>
            <a:picLocks noGrp="1" noChangeAspect="1"/>
          </p:cNvPicPr>
          <p:nvPr>
            <p:ph idx="1"/>
          </p:nvPr>
        </p:nvPicPr>
        <p:blipFill rotWithShape="1">
          <a:blip r:embed="rId2"/>
          <a:srcRect l="30855" t="27229" r="12071" b="7788"/>
          <a:stretch/>
        </p:blipFill>
        <p:spPr>
          <a:xfrm>
            <a:off x="0" y="0"/>
            <a:ext cx="12192000" cy="6870905"/>
          </a:xfrm>
        </p:spPr>
      </p:pic>
      <p:sp>
        <p:nvSpPr>
          <p:cNvPr id="6" name="אליפסה 5">
            <a:extLst>
              <a:ext uri="{FF2B5EF4-FFF2-40B4-BE49-F238E27FC236}">
                <a16:creationId xmlns:a16="http://schemas.microsoft.com/office/drawing/2014/main" id="{8D16F467-2A26-4DB9-5070-774F04EC8385}"/>
              </a:ext>
            </a:extLst>
          </p:cNvPr>
          <p:cNvSpPr/>
          <p:nvPr/>
        </p:nvSpPr>
        <p:spPr>
          <a:xfrm>
            <a:off x="1452620" y="365125"/>
            <a:ext cx="573128" cy="479547"/>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DCFA83CE-131C-F016-3094-F6931186ABB3}"/>
              </a:ext>
            </a:extLst>
          </p:cNvPr>
          <p:cNvSpPr txBox="1"/>
          <p:nvPr/>
        </p:nvSpPr>
        <p:spPr>
          <a:xfrm>
            <a:off x="838200" y="-41433"/>
            <a:ext cx="7734625" cy="646331"/>
          </a:xfrm>
          <a:prstGeom prst="rect">
            <a:avLst/>
          </a:prstGeom>
          <a:noFill/>
        </p:spPr>
        <p:txBody>
          <a:bodyPr wrap="square" rtlCol="1">
            <a:spAutoFit/>
          </a:bodyPr>
          <a:lstStyle/>
          <a:p>
            <a:r>
              <a:rPr lang="he-IL" sz="3600" b="1" dirty="0">
                <a:solidFill>
                  <a:srgbClr val="FFFF00"/>
                </a:solidFill>
              </a:rPr>
              <a:t>אזור מאמנים – צמוד לשטחי החלפה</a:t>
            </a:r>
          </a:p>
        </p:txBody>
      </p:sp>
      <p:sp>
        <p:nvSpPr>
          <p:cNvPr id="8" name="אליפסה 7">
            <a:extLst>
              <a:ext uri="{FF2B5EF4-FFF2-40B4-BE49-F238E27FC236}">
                <a16:creationId xmlns:a16="http://schemas.microsoft.com/office/drawing/2014/main" id="{F64A37FB-F9D0-454D-BE87-33F5C3E23241}"/>
              </a:ext>
            </a:extLst>
          </p:cNvPr>
          <p:cNvSpPr/>
          <p:nvPr/>
        </p:nvSpPr>
        <p:spPr>
          <a:xfrm>
            <a:off x="3941820" y="3411330"/>
            <a:ext cx="573128" cy="47954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FCBF07FE-FFCF-03FE-3C72-08B4342137DC}"/>
              </a:ext>
            </a:extLst>
          </p:cNvPr>
          <p:cNvSpPr/>
          <p:nvPr/>
        </p:nvSpPr>
        <p:spPr>
          <a:xfrm>
            <a:off x="7311553" y="4771641"/>
            <a:ext cx="573128" cy="47954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FDF50D3A-05EA-EA42-D1AD-F67C93C0716A}"/>
              </a:ext>
            </a:extLst>
          </p:cNvPr>
          <p:cNvSpPr/>
          <p:nvPr/>
        </p:nvSpPr>
        <p:spPr>
          <a:xfrm>
            <a:off x="9083909" y="6013328"/>
            <a:ext cx="573128" cy="47954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יבת טקסט 10">
            <a:extLst>
              <a:ext uri="{FF2B5EF4-FFF2-40B4-BE49-F238E27FC236}">
                <a16:creationId xmlns:a16="http://schemas.microsoft.com/office/drawing/2014/main" id="{AB042D4F-ACFC-97DE-5E3B-94E46852E1A9}"/>
              </a:ext>
            </a:extLst>
          </p:cNvPr>
          <p:cNvSpPr txBox="1"/>
          <p:nvPr/>
        </p:nvSpPr>
        <p:spPr>
          <a:xfrm>
            <a:off x="-851591" y="3784507"/>
            <a:ext cx="6795911" cy="461665"/>
          </a:xfrm>
          <a:prstGeom prst="rect">
            <a:avLst/>
          </a:prstGeom>
          <a:noFill/>
        </p:spPr>
        <p:txBody>
          <a:bodyPr wrap="square" rtlCol="1">
            <a:spAutoFit/>
          </a:bodyPr>
          <a:lstStyle/>
          <a:p>
            <a:r>
              <a:rPr lang="he-IL" sz="2400" b="1" dirty="0">
                <a:solidFill>
                  <a:srgbClr val="FFFF00"/>
                </a:solidFill>
              </a:rPr>
              <a:t>אזור מאמנים  - אין לחצות את מסלול הרכיבה </a:t>
            </a:r>
          </a:p>
        </p:txBody>
      </p:sp>
      <p:sp>
        <p:nvSpPr>
          <p:cNvPr id="12" name="תיבת טקסט 11">
            <a:extLst>
              <a:ext uri="{FF2B5EF4-FFF2-40B4-BE49-F238E27FC236}">
                <a16:creationId xmlns:a16="http://schemas.microsoft.com/office/drawing/2014/main" id="{06BC862A-45FC-344E-1B98-9A09C80CE5B2}"/>
              </a:ext>
            </a:extLst>
          </p:cNvPr>
          <p:cNvSpPr txBox="1"/>
          <p:nvPr/>
        </p:nvSpPr>
        <p:spPr>
          <a:xfrm>
            <a:off x="543864" y="4861356"/>
            <a:ext cx="6795911" cy="461665"/>
          </a:xfrm>
          <a:prstGeom prst="rect">
            <a:avLst/>
          </a:prstGeom>
          <a:noFill/>
        </p:spPr>
        <p:txBody>
          <a:bodyPr wrap="square" rtlCol="1">
            <a:spAutoFit/>
          </a:bodyPr>
          <a:lstStyle/>
          <a:p>
            <a:r>
              <a:rPr lang="he-IL" sz="2400" b="1" dirty="0">
                <a:solidFill>
                  <a:srgbClr val="FFFF00"/>
                </a:solidFill>
              </a:rPr>
              <a:t>אזור מאמנים  - אין לחצות את מסלול הרכיבה </a:t>
            </a:r>
          </a:p>
        </p:txBody>
      </p:sp>
      <p:sp>
        <p:nvSpPr>
          <p:cNvPr id="13" name="תיבת טקסט 12">
            <a:extLst>
              <a:ext uri="{FF2B5EF4-FFF2-40B4-BE49-F238E27FC236}">
                <a16:creationId xmlns:a16="http://schemas.microsoft.com/office/drawing/2014/main" id="{B8306733-0D21-867C-C2A7-B87E9567EA5B}"/>
              </a:ext>
            </a:extLst>
          </p:cNvPr>
          <p:cNvSpPr txBox="1"/>
          <p:nvPr/>
        </p:nvSpPr>
        <p:spPr>
          <a:xfrm>
            <a:off x="2217148" y="6039601"/>
            <a:ext cx="6795911" cy="461665"/>
          </a:xfrm>
          <a:prstGeom prst="rect">
            <a:avLst/>
          </a:prstGeom>
          <a:noFill/>
        </p:spPr>
        <p:txBody>
          <a:bodyPr wrap="square" rtlCol="1">
            <a:spAutoFit/>
          </a:bodyPr>
          <a:lstStyle/>
          <a:p>
            <a:r>
              <a:rPr lang="he-IL" sz="2400" b="1" dirty="0">
                <a:solidFill>
                  <a:srgbClr val="FFFF00"/>
                </a:solidFill>
              </a:rPr>
              <a:t>אזור מאמנים  - אין לחצות את מסלול הרכיבה </a:t>
            </a:r>
          </a:p>
        </p:txBody>
      </p:sp>
      <mc:AlternateContent xmlns:mc="http://schemas.openxmlformats.org/markup-compatibility/2006">
        <mc:Choice xmlns:p14="http://schemas.microsoft.com/office/powerpoint/2010/main" Requires="p14">
          <p:contentPart p14:bwMode="auto" r:id="rId3">
            <p14:nvContentPartPr>
              <p14:cNvPr id="15" name="דיו 14">
                <a:extLst>
                  <a:ext uri="{FF2B5EF4-FFF2-40B4-BE49-F238E27FC236}">
                    <a16:creationId xmlns:a16="http://schemas.microsoft.com/office/drawing/2014/main" id="{2963AC0F-170F-1E4F-63CC-755EF81E3B64}"/>
                  </a:ext>
                </a:extLst>
              </p14:cNvPr>
              <p14:cNvContentPartPr/>
              <p14:nvPr/>
            </p14:nvContentPartPr>
            <p14:xfrm>
              <a:off x="2117689" y="636074"/>
              <a:ext cx="2509200" cy="2443320"/>
            </p14:xfrm>
          </p:contentPart>
        </mc:Choice>
        <mc:Fallback>
          <p:pic>
            <p:nvPicPr>
              <p:cNvPr id="15" name="דיו 14">
                <a:extLst>
                  <a:ext uri="{FF2B5EF4-FFF2-40B4-BE49-F238E27FC236}">
                    <a16:creationId xmlns:a16="http://schemas.microsoft.com/office/drawing/2014/main" id="{2963AC0F-170F-1E4F-63CC-755EF81E3B64}"/>
                  </a:ext>
                </a:extLst>
              </p:cNvPr>
              <p:cNvPicPr/>
              <p:nvPr/>
            </p:nvPicPr>
            <p:blipFill>
              <a:blip r:embed="rId4"/>
              <a:stretch>
                <a:fillRect/>
              </a:stretch>
            </p:blipFill>
            <p:spPr>
              <a:xfrm>
                <a:off x="2064049" y="528434"/>
                <a:ext cx="2616840" cy="2658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דיו 15">
                <a:extLst>
                  <a:ext uri="{FF2B5EF4-FFF2-40B4-BE49-F238E27FC236}">
                    <a16:creationId xmlns:a16="http://schemas.microsoft.com/office/drawing/2014/main" id="{6828A1BA-33FD-B5CA-785D-C8B69E5BEAA6}"/>
                  </a:ext>
                </a:extLst>
              </p14:cNvPr>
              <p14:cNvContentPartPr/>
              <p14:nvPr/>
            </p14:nvContentPartPr>
            <p14:xfrm>
              <a:off x="5092729" y="3344714"/>
              <a:ext cx="3012120" cy="1368360"/>
            </p14:xfrm>
          </p:contentPart>
        </mc:Choice>
        <mc:Fallback>
          <p:pic>
            <p:nvPicPr>
              <p:cNvPr id="16" name="דיו 15">
                <a:extLst>
                  <a:ext uri="{FF2B5EF4-FFF2-40B4-BE49-F238E27FC236}">
                    <a16:creationId xmlns:a16="http://schemas.microsoft.com/office/drawing/2014/main" id="{6828A1BA-33FD-B5CA-785D-C8B69E5BEAA6}"/>
                  </a:ext>
                </a:extLst>
              </p:cNvPr>
              <p:cNvPicPr/>
              <p:nvPr/>
            </p:nvPicPr>
            <p:blipFill>
              <a:blip r:embed="rId6"/>
              <a:stretch>
                <a:fillRect/>
              </a:stretch>
            </p:blipFill>
            <p:spPr>
              <a:xfrm>
                <a:off x="5038729" y="3236714"/>
                <a:ext cx="3119760" cy="158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דיו 16">
                <a:extLst>
                  <a:ext uri="{FF2B5EF4-FFF2-40B4-BE49-F238E27FC236}">
                    <a16:creationId xmlns:a16="http://schemas.microsoft.com/office/drawing/2014/main" id="{5523427D-BF01-1E13-1BBE-FB53BE56D421}"/>
                  </a:ext>
                </a:extLst>
              </p14:cNvPr>
              <p14:cNvContentPartPr/>
              <p14:nvPr/>
            </p14:nvContentPartPr>
            <p14:xfrm>
              <a:off x="4400449" y="3101714"/>
              <a:ext cx="321840" cy="267120"/>
            </p14:xfrm>
          </p:contentPart>
        </mc:Choice>
        <mc:Fallback>
          <p:pic>
            <p:nvPicPr>
              <p:cNvPr id="17" name="דיו 16">
                <a:extLst>
                  <a:ext uri="{FF2B5EF4-FFF2-40B4-BE49-F238E27FC236}">
                    <a16:creationId xmlns:a16="http://schemas.microsoft.com/office/drawing/2014/main" id="{5523427D-BF01-1E13-1BBE-FB53BE56D421}"/>
                  </a:ext>
                </a:extLst>
              </p:cNvPr>
              <p:cNvPicPr/>
              <p:nvPr/>
            </p:nvPicPr>
            <p:blipFill>
              <a:blip r:embed="rId8"/>
              <a:stretch>
                <a:fillRect/>
              </a:stretch>
            </p:blipFill>
            <p:spPr>
              <a:xfrm>
                <a:off x="4346809" y="2994074"/>
                <a:ext cx="42948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דיו 17">
                <a:extLst>
                  <a:ext uri="{FF2B5EF4-FFF2-40B4-BE49-F238E27FC236}">
                    <a16:creationId xmlns:a16="http://schemas.microsoft.com/office/drawing/2014/main" id="{E8632F86-6BCD-0BBE-50DF-87DAF46367B0}"/>
                  </a:ext>
                </a:extLst>
              </p14:cNvPr>
              <p14:cNvContentPartPr/>
              <p14:nvPr/>
            </p14:nvContentPartPr>
            <p14:xfrm>
              <a:off x="8159569" y="4421114"/>
              <a:ext cx="2081520" cy="1344960"/>
            </p14:xfrm>
          </p:contentPart>
        </mc:Choice>
        <mc:Fallback>
          <p:pic>
            <p:nvPicPr>
              <p:cNvPr id="18" name="דיו 17">
                <a:extLst>
                  <a:ext uri="{FF2B5EF4-FFF2-40B4-BE49-F238E27FC236}">
                    <a16:creationId xmlns:a16="http://schemas.microsoft.com/office/drawing/2014/main" id="{E8632F86-6BCD-0BBE-50DF-87DAF46367B0}"/>
                  </a:ext>
                </a:extLst>
              </p:cNvPr>
              <p:cNvPicPr/>
              <p:nvPr/>
            </p:nvPicPr>
            <p:blipFill>
              <a:blip r:embed="rId10"/>
              <a:stretch>
                <a:fillRect/>
              </a:stretch>
            </p:blipFill>
            <p:spPr>
              <a:xfrm>
                <a:off x="8105929" y="4313474"/>
                <a:ext cx="2189160" cy="156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דיו 18">
                <a:extLst>
                  <a:ext uri="{FF2B5EF4-FFF2-40B4-BE49-F238E27FC236}">
                    <a16:creationId xmlns:a16="http://schemas.microsoft.com/office/drawing/2014/main" id="{8B261A4C-364E-17A7-EBE5-7C7C802FE009}"/>
                  </a:ext>
                </a:extLst>
              </p14:cNvPr>
              <p14:cNvContentPartPr/>
              <p14:nvPr/>
            </p14:nvContentPartPr>
            <p14:xfrm>
              <a:off x="9626929" y="6121754"/>
              <a:ext cx="859680" cy="130680"/>
            </p14:xfrm>
          </p:contentPart>
        </mc:Choice>
        <mc:Fallback>
          <p:pic>
            <p:nvPicPr>
              <p:cNvPr id="19" name="דיו 18">
                <a:extLst>
                  <a:ext uri="{FF2B5EF4-FFF2-40B4-BE49-F238E27FC236}">
                    <a16:creationId xmlns:a16="http://schemas.microsoft.com/office/drawing/2014/main" id="{8B261A4C-364E-17A7-EBE5-7C7C802FE009}"/>
                  </a:ext>
                </a:extLst>
              </p:cNvPr>
              <p:cNvPicPr/>
              <p:nvPr/>
            </p:nvPicPr>
            <p:blipFill>
              <a:blip r:embed="rId12"/>
              <a:stretch>
                <a:fillRect/>
              </a:stretch>
            </p:blipFill>
            <p:spPr>
              <a:xfrm>
                <a:off x="9572929" y="6013754"/>
                <a:ext cx="9673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דיו 19">
                <a:extLst>
                  <a:ext uri="{FF2B5EF4-FFF2-40B4-BE49-F238E27FC236}">
                    <a16:creationId xmlns:a16="http://schemas.microsoft.com/office/drawing/2014/main" id="{435BC464-9F80-A6F9-7CB9-7DA7D10044CA}"/>
                  </a:ext>
                </a:extLst>
              </p14:cNvPr>
              <p14:cNvContentPartPr/>
              <p14:nvPr/>
            </p14:nvContentPartPr>
            <p14:xfrm>
              <a:off x="9284569" y="6270434"/>
              <a:ext cx="334080" cy="60120"/>
            </p14:xfrm>
          </p:contentPart>
        </mc:Choice>
        <mc:Fallback>
          <p:pic>
            <p:nvPicPr>
              <p:cNvPr id="20" name="דיו 19">
                <a:extLst>
                  <a:ext uri="{FF2B5EF4-FFF2-40B4-BE49-F238E27FC236}">
                    <a16:creationId xmlns:a16="http://schemas.microsoft.com/office/drawing/2014/main" id="{435BC464-9F80-A6F9-7CB9-7DA7D10044CA}"/>
                  </a:ext>
                </a:extLst>
              </p:cNvPr>
              <p:cNvPicPr/>
              <p:nvPr/>
            </p:nvPicPr>
            <p:blipFill>
              <a:blip r:embed="rId14"/>
              <a:stretch>
                <a:fillRect/>
              </a:stretch>
            </p:blipFill>
            <p:spPr>
              <a:xfrm>
                <a:off x="9230569" y="6162794"/>
                <a:ext cx="4417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דיו 20">
                <a:extLst>
                  <a:ext uri="{FF2B5EF4-FFF2-40B4-BE49-F238E27FC236}">
                    <a16:creationId xmlns:a16="http://schemas.microsoft.com/office/drawing/2014/main" id="{EE38E350-C4B8-BF10-95BD-4B2F265C50F1}"/>
                  </a:ext>
                </a:extLst>
              </p14:cNvPr>
              <p14:cNvContentPartPr/>
              <p14:nvPr/>
            </p14:nvContentPartPr>
            <p14:xfrm>
              <a:off x="7559089" y="4641434"/>
              <a:ext cx="299880" cy="382680"/>
            </p14:xfrm>
          </p:contentPart>
        </mc:Choice>
        <mc:Fallback>
          <p:pic>
            <p:nvPicPr>
              <p:cNvPr id="21" name="דיו 20">
                <a:extLst>
                  <a:ext uri="{FF2B5EF4-FFF2-40B4-BE49-F238E27FC236}">
                    <a16:creationId xmlns:a16="http://schemas.microsoft.com/office/drawing/2014/main" id="{EE38E350-C4B8-BF10-95BD-4B2F265C50F1}"/>
                  </a:ext>
                </a:extLst>
              </p:cNvPr>
              <p:cNvPicPr/>
              <p:nvPr/>
            </p:nvPicPr>
            <p:blipFill>
              <a:blip r:embed="rId16"/>
              <a:stretch>
                <a:fillRect/>
              </a:stretch>
            </p:blipFill>
            <p:spPr>
              <a:xfrm>
                <a:off x="7505449" y="4533434"/>
                <a:ext cx="40752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דיו 21">
                <a:extLst>
                  <a:ext uri="{FF2B5EF4-FFF2-40B4-BE49-F238E27FC236}">
                    <a16:creationId xmlns:a16="http://schemas.microsoft.com/office/drawing/2014/main" id="{067D2B8E-D1CC-4ABC-3E9F-552AEC9A19D0}"/>
                  </a:ext>
                </a:extLst>
              </p14:cNvPr>
              <p14:cNvContentPartPr/>
              <p14:nvPr/>
            </p14:nvContentPartPr>
            <p14:xfrm>
              <a:off x="4128289" y="3298274"/>
              <a:ext cx="455760" cy="336960"/>
            </p14:xfrm>
          </p:contentPart>
        </mc:Choice>
        <mc:Fallback>
          <p:pic>
            <p:nvPicPr>
              <p:cNvPr id="22" name="דיו 21">
                <a:extLst>
                  <a:ext uri="{FF2B5EF4-FFF2-40B4-BE49-F238E27FC236}">
                    <a16:creationId xmlns:a16="http://schemas.microsoft.com/office/drawing/2014/main" id="{067D2B8E-D1CC-4ABC-3E9F-552AEC9A19D0}"/>
                  </a:ext>
                </a:extLst>
              </p:cNvPr>
              <p:cNvPicPr/>
              <p:nvPr/>
            </p:nvPicPr>
            <p:blipFill>
              <a:blip r:embed="rId18"/>
              <a:stretch>
                <a:fillRect/>
              </a:stretch>
            </p:blipFill>
            <p:spPr>
              <a:xfrm>
                <a:off x="4074289" y="3190274"/>
                <a:ext cx="563400" cy="552600"/>
              </a:xfrm>
              <a:prstGeom prst="rect">
                <a:avLst/>
              </a:prstGeom>
            </p:spPr>
          </p:pic>
        </mc:Fallback>
      </mc:AlternateContent>
    </p:spTree>
    <p:extLst>
      <p:ext uri="{BB962C8B-B14F-4D97-AF65-F5344CB8AC3E}">
        <p14:creationId xmlns:p14="http://schemas.microsoft.com/office/powerpoint/2010/main" val="25147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9C6447-B89A-9521-A2D6-7E631C8BB20C}"/>
              </a:ext>
            </a:extLst>
          </p:cNvPr>
          <p:cNvSpPr>
            <a:spLocks noGrp="1"/>
          </p:cNvSpPr>
          <p:nvPr>
            <p:ph type="title"/>
          </p:nvPr>
        </p:nvSpPr>
        <p:spPr/>
        <p:txBody>
          <a:bodyPr/>
          <a:lstStyle/>
          <a:p>
            <a:r>
              <a:rPr lang="he-IL" b="1" dirty="0">
                <a:solidFill>
                  <a:srgbClr val="7030A0"/>
                </a:solidFill>
              </a:rPr>
              <a:t>איך עולים לגמר ...</a:t>
            </a:r>
          </a:p>
        </p:txBody>
      </p:sp>
      <p:sp>
        <p:nvSpPr>
          <p:cNvPr id="3" name="מציין מיקום תוכן 2">
            <a:extLst>
              <a:ext uri="{FF2B5EF4-FFF2-40B4-BE49-F238E27FC236}">
                <a16:creationId xmlns:a16="http://schemas.microsoft.com/office/drawing/2014/main" id="{519D4965-E67B-C1F7-0425-7F51A17B216A}"/>
              </a:ext>
            </a:extLst>
          </p:cNvPr>
          <p:cNvSpPr>
            <a:spLocks noGrp="1"/>
          </p:cNvSpPr>
          <p:nvPr>
            <p:ph idx="1"/>
          </p:nvPr>
        </p:nvSpPr>
        <p:spPr/>
        <p:txBody>
          <a:bodyPr>
            <a:normAutofit fontScale="92500" lnSpcReduction="20000"/>
          </a:bodyPr>
          <a:lstStyle/>
          <a:p>
            <a:endParaRPr lang="he-IL" dirty="0"/>
          </a:p>
          <a:p>
            <a:r>
              <a:rPr lang="he-IL" dirty="0"/>
              <a:t>גילאי 8-9 בנות/בנים – גמר ישיר – השלושה המהירים ביותר מכל המקצים</a:t>
            </a:r>
          </a:p>
          <a:p>
            <a:r>
              <a:rPr lang="he-IL" dirty="0"/>
              <a:t>גילאי 10-11 בנות/בנים – גמר ישיר – השלושה המהירים ביותר מכל המקצים</a:t>
            </a:r>
          </a:p>
          <a:p>
            <a:r>
              <a:rPr lang="he-IL" dirty="0"/>
              <a:t>גילאי 12-13 בנות/בנים – גמר ישיר – השלושה המהירים ביותר מכל המקצים</a:t>
            </a:r>
          </a:p>
          <a:p>
            <a:r>
              <a:rPr lang="he-IL" dirty="0"/>
              <a:t>בנות 14-15  - 2 חצאי גמר כאשר 9 הראשונות מכל מקצה עולות ו 2 המתחרות המהירות מהמפסידות מכל המקצים</a:t>
            </a:r>
          </a:p>
          <a:p>
            <a:r>
              <a:rPr lang="he-IL" dirty="0"/>
              <a:t>בנים 14-15 – 4 חצאי גמר כאשר 7 הראשונים מכל מקצה עולים אוטומטית ו 2 המתחרים המהירים מהמפסידים מכל המקצים</a:t>
            </a:r>
          </a:p>
          <a:p>
            <a:r>
              <a:rPr lang="he-IL" dirty="0"/>
              <a:t>בנות 16-19 – גמר ישיר </a:t>
            </a:r>
          </a:p>
          <a:p>
            <a:r>
              <a:rPr lang="he-IL" dirty="0"/>
              <a:t>בנים 16-19 - 2 חצאי גמר כאשר 14 הראשונים מכל מקצה עולים אוטומטית ו 2 המתחרים המהירים מהמפסידים מכל המקצים</a:t>
            </a:r>
          </a:p>
          <a:p>
            <a:endParaRPr lang="he-IL" dirty="0"/>
          </a:p>
          <a:p>
            <a:pPr marL="0" indent="0">
              <a:buNone/>
            </a:pPr>
            <a:endParaRPr lang="he-IL" dirty="0"/>
          </a:p>
          <a:p>
            <a:endParaRPr lang="he-IL" dirty="0"/>
          </a:p>
          <a:p>
            <a:endParaRPr lang="he-IL" dirty="0"/>
          </a:p>
          <a:p>
            <a:endParaRPr lang="he-IL" dirty="0"/>
          </a:p>
        </p:txBody>
      </p:sp>
      <p:pic>
        <p:nvPicPr>
          <p:cNvPr id="5" name="תמונה 4" descr="תמונה שמכילה ספל, גביע, כלי שולחן, קרמי&#10;&#10;התיאור נוצר באופן אוטומטי">
            <a:extLst>
              <a:ext uri="{FF2B5EF4-FFF2-40B4-BE49-F238E27FC236}">
                <a16:creationId xmlns:a16="http://schemas.microsoft.com/office/drawing/2014/main" id="{5A1EA907-576E-A1BC-C22E-9574877CB9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2178" y="177"/>
            <a:ext cx="1690511" cy="1690511"/>
          </a:xfrm>
          <a:prstGeom prst="rect">
            <a:avLst/>
          </a:prstGeom>
        </p:spPr>
      </p:pic>
    </p:spTree>
    <p:extLst>
      <p:ext uri="{BB962C8B-B14F-4D97-AF65-F5344CB8AC3E}">
        <p14:creationId xmlns:p14="http://schemas.microsoft.com/office/powerpoint/2010/main" val="205632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735B84-627C-11E0-1CE4-266A8E050841}"/>
              </a:ext>
            </a:extLst>
          </p:cNvPr>
          <p:cNvSpPr>
            <a:spLocks noGrp="1"/>
          </p:cNvSpPr>
          <p:nvPr>
            <p:ph type="title"/>
          </p:nvPr>
        </p:nvSpPr>
        <p:spPr/>
        <p:txBody>
          <a:bodyPr/>
          <a:lstStyle/>
          <a:p>
            <a:r>
              <a:rPr lang="he-IL" b="1" dirty="0">
                <a:solidFill>
                  <a:srgbClr val="0070C0"/>
                </a:solidFill>
              </a:rPr>
              <a:t>דגשים-שחיה</a:t>
            </a:r>
            <a:r>
              <a:rPr lang="he-IL" dirty="0"/>
              <a:t> </a:t>
            </a:r>
          </a:p>
        </p:txBody>
      </p:sp>
      <p:sp>
        <p:nvSpPr>
          <p:cNvPr id="3" name="מציין מיקום תוכן 2">
            <a:extLst>
              <a:ext uri="{FF2B5EF4-FFF2-40B4-BE49-F238E27FC236}">
                <a16:creationId xmlns:a16="http://schemas.microsoft.com/office/drawing/2014/main" id="{CB47A5A5-3125-E06D-E3CA-ED5509232050}"/>
              </a:ext>
            </a:extLst>
          </p:cNvPr>
          <p:cNvSpPr>
            <a:spLocks noGrp="1"/>
          </p:cNvSpPr>
          <p:nvPr>
            <p:ph idx="1"/>
          </p:nvPr>
        </p:nvSpPr>
        <p:spPr>
          <a:xfrm>
            <a:off x="838200" y="1377244"/>
            <a:ext cx="10515600" cy="5339645"/>
          </a:xfrm>
        </p:spPr>
        <p:txBody>
          <a:bodyPr>
            <a:normAutofit/>
          </a:bodyPr>
          <a:lstStyle/>
          <a:p>
            <a:r>
              <a:rPr lang="he-IL" dirty="0"/>
              <a:t>כניסה למים רק לאחר קבלת דגשי בטיחות ו</a:t>
            </a:r>
          </a:p>
          <a:p>
            <a:r>
              <a:rPr lang="he-IL" dirty="0"/>
              <a:t>כניסה למים לחימום או לתחרות רק דרך הסולם המזרחי</a:t>
            </a:r>
          </a:p>
          <a:p>
            <a:r>
              <a:rPr lang="he-IL" dirty="0"/>
              <a:t>הכניסה למים לפי מספר מיקום שנקבע בהגרלה מ-1 עד 30, הכניסה היא אחד אחד</a:t>
            </a:r>
          </a:p>
          <a:p>
            <a:r>
              <a:rPr lang="he-IL" dirty="0"/>
              <a:t>חובה להחזיק במצוף בקו הזינוק  - עונש זמן ב</a:t>
            </a:r>
            <a:r>
              <a:rPr lang="en-US" dirty="0"/>
              <a:t>-</a:t>
            </a:r>
            <a:r>
              <a:rPr lang="he-IL" dirty="0"/>
              <a:t> </a:t>
            </a:r>
            <a:r>
              <a:rPr lang="en-US" dirty="0"/>
              <a:t>T1</a:t>
            </a:r>
            <a:endParaRPr lang="he-IL" dirty="0"/>
          </a:p>
          <a:p>
            <a:r>
              <a:rPr lang="he-IL" dirty="0"/>
              <a:t>חובה כובע תחרות</a:t>
            </a:r>
          </a:p>
          <a:p>
            <a:r>
              <a:rPr lang="he-IL" dirty="0"/>
              <a:t>כניסה לחימום ללא אישור שופט </a:t>
            </a:r>
          </a:p>
          <a:p>
            <a:r>
              <a:rPr lang="he-IL" dirty="0"/>
              <a:t>הזנקה ע"י צופר אויר בלבד</a:t>
            </a:r>
          </a:p>
          <a:p>
            <a:r>
              <a:rPr lang="he-IL" dirty="0"/>
              <a:t>מיקום קהל בשחייה  - אך ורק בחלק הצפוני של הבריכה או בחלק הדרומי מעל משטח היציאה מהמים ( אין לעמוד על משטח הבטון – זה שטח תחרות)</a:t>
            </a:r>
          </a:p>
          <a:p>
            <a:endParaRPr lang="he-IL" dirty="0"/>
          </a:p>
        </p:txBody>
      </p:sp>
    </p:spTree>
    <p:extLst>
      <p:ext uri="{BB962C8B-B14F-4D97-AF65-F5344CB8AC3E}">
        <p14:creationId xmlns:p14="http://schemas.microsoft.com/office/powerpoint/2010/main" val="39420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735B84-627C-11E0-1CE4-266A8E050841}"/>
              </a:ext>
            </a:extLst>
          </p:cNvPr>
          <p:cNvSpPr>
            <a:spLocks noGrp="1"/>
          </p:cNvSpPr>
          <p:nvPr>
            <p:ph type="title"/>
          </p:nvPr>
        </p:nvSpPr>
        <p:spPr/>
        <p:txBody>
          <a:bodyPr/>
          <a:lstStyle/>
          <a:p>
            <a:r>
              <a:rPr lang="he-IL" b="1" dirty="0">
                <a:solidFill>
                  <a:srgbClr val="0070C0"/>
                </a:solidFill>
              </a:rPr>
              <a:t>דגשי בטיחות-שחיה</a:t>
            </a:r>
            <a:r>
              <a:rPr lang="he-IL" dirty="0"/>
              <a:t> </a:t>
            </a:r>
          </a:p>
        </p:txBody>
      </p:sp>
      <p:sp>
        <p:nvSpPr>
          <p:cNvPr id="3" name="מציין מיקום תוכן 2">
            <a:extLst>
              <a:ext uri="{FF2B5EF4-FFF2-40B4-BE49-F238E27FC236}">
                <a16:creationId xmlns:a16="http://schemas.microsoft.com/office/drawing/2014/main" id="{CB47A5A5-3125-E06D-E3CA-ED5509232050}"/>
              </a:ext>
            </a:extLst>
          </p:cNvPr>
          <p:cNvSpPr>
            <a:spLocks noGrp="1"/>
          </p:cNvSpPr>
          <p:nvPr>
            <p:ph idx="1"/>
          </p:nvPr>
        </p:nvSpPr>
        <p:spPr>
          <a:xfrm>
            <a:off x="838200" y="1377244"/>
            <a:ext cx="10515600" cy="5339645"/>
          </a:xfrm>
        </p:spPr>
        <p:txBody>
          <a:bodyPr>
            <a:normAutofit/>
          </a:bodyPr>
          <a:lstStyle/>
          <a:p>
            <a:r>
              <a:rPr lang="he-IL" dirty="0"/>
              <a:t>כניסה למים רק לאחר קבלת דגשי בטיחות וירידה דרך הסולם המזרחי</a:t>
            </a:r>
          </a:p>
          <a:p>
            <a:r>
              <a:rPr lang="he-IL" dirty="0"/>
              <a:t>הכניסה למים לפי מספר מיקום שנקבע בהגרלה מ-1 עד 30, הכניסה היא אחד אחד</a:t>
            </a:r>
          </a:p>
          <a:p>
            <a:r>
              <a:rPr lang="he-IL" dirty="0"/>
              <a:t>חובה כובע תחרות</a:t>
            </a:r>
          </a:p>
          <a:p>
            <a:r>
              <a:rPr lang="he-IL" dirty="0"/>
              <a:t>היציאה מהמים דרך המדרגות הדרומיות – יש להיזהר מהחלקה</a:t>
            </a:r>
          </a:p>
          <a:p>
            <a:r>
              <a:rPr lang="he-IL" dirty="0"/>
              <a:t>במים ישנן שני מצופים אדומים גדולים  - סימון מפגעים </a:t>
            </a:r>
            <a:r>
              <a:rPr lang="he-IL" dirty="0" err="1"/>
              <a:t>בשחיה</a:t>
            </a:r>
            <a:endParaRPr lang="he-IL" dirty="0"/>
          </a:p>
        </p:txBody>
      </p:sp>
    </p:spTree>
    <p:extLst>
      <p:ext uri="{BB962C8B-B14F-4D97-AF65-F5344CB8AC3E}">
        <p14:creationId xmlns:p14="http://schemas.microsoft.com/office/powerpoint/2010/main" val="391520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324163-71C3-A19E-EAF5-4C690FDCC768}"/>
              </a:ext>
            </a:extLst>
          </p:cNvPr>
          <p:cNvSpPr>
            <a:spLocks noGrp="1"/>
          </p:cNvSpPr>
          <p:nvPr>
            <p:ph type="title"/>
          </p:nvPr>
        </p:nvSpPr>
        <p:spPr/>
        <p:txBody>
          <a:bodyPr/>
          <a:lstStyle/>
          <a:p>
            <a:r>
              <a:rPr lang="he-IL" dirty="0"/>
              <a:t>לוח זמנים כללי</a:t>
            </a:r>
          </a:p>
        </p:txBody>
      </p:sp>
      <p:sp>
        <p:nvSpPr>
          <p:cNvPr id="3" name="מציין מיקום תוכן 2">
            <a:extLst>
              <a:ext uri="{FF2B5EF4-FFF2-40B4-BE49-F238E27FC236}">
                <a16:creationId xmlns:a16="http://schemas.microsoft.com/office/drawing/2014/main" id="{4FA8BE51-6765-763C-D70C-B6EAAE798D84}"/>
              </a:ext>
            </a:extLst>
          </p:cNvPr>
          <p:cNvSpPr>
            <a:spLocks noGrp="1"/>
          </p:cNvSpPr>
          <p:nvPr>
            <p:ph idx="1"/>
          </p:nvPr>
        </p:nvSpPr>
        <p:spPr>
          <a:xfrm>
            <a:off x="838200" y="1362780"/>
            <a:ext cx="10515600" cy="5647619"/>
          </a:xfrm>
        </p:spPr>
        <p:txBody>
          <a:bodyPr>
            <a:normAutofit fontScale="77500" lnSpcReduction="20000"/>
          </a:bodyPr>
          <a:lstStyle/>
          <a:p>
            <a:pPr marL="0" indent="0">
              <a:buNone/>
            </a:pPr>
            <a:r>
              <a:rPr lang="he-IL" b="1" u="sng" dirty="0"/>
              <a:t>יום שלישי 19.12.23 </a:t>
            </a:r>
          </a:p>
          <a:p>
            <a:pPr marL="0" indent="0">
              <a:buNone/>
            </a:pPr>
            <a:r>
              <a:rPr lang="he-IL" dirty="0"/>
              <a:t> תדריך של מתווה התחרות בשטח בשעה 14:00 – בנקודת הזינוק</a:t>
            </a:r>
          </a:p>
          <a:p>
            <a:pPr marL="0" indent="0">
              <a:buNone/>
            </a:pPr>
            <a:r>
              <a:rPr lang="he-IL" b="1" u="sng" dirty="0"/>
              <a:t>יום רביעי 20.12.23 </a:t>
            </a:r>
          </a:p>
          <a:p>
            <a:pPr marL="0" indent="0">
              <a:buNone/>
            </a:pPr>
            <a:r>
              <a:rPr lang="he-IL" dirty="0"/>
              <a:t>כניסה לגן השלושה החל מהשעה 14:00  - ללא עלות ( אין להיכנס לבריכה לשחות ) – הכניסה לפני 14:00 בתשלום</a:t>
            </a:r>
          </a:p>
          <a:p>
            <a:pPr marL="0" indent="0">
              <a:buNone/>
            </a:pPr>
            <a:r>
              <a:rPr lang="he-IL" dirty="0"/>
              <a:t>תדריך של מתווה התחרות בשטח בשעה 15:00 – בנקודת הזינוק  - כאשר הכל יהיה ממוקם</a:t>
            </a:r>
          </a:p>
          <a:p>
            <a:pPr marL="0" indent="0">
              <a:buNone/>
            </a:pPr>
            <a:r>
              <a:rPr lang="he-IL" dirty="0"/>
              <a:t>16:30 – 18:30: חלוקת ערכות וצמידים במתחם </a:t>
            </a:r>
            <a:r>
              <a:rPr lang="he-IL" dirty="0" err="1"/>
              <a:t>הגמפלינג</a:t>
            </a:r>
            <a:r>
              <a:rPr lang="he-IL" dirty="0"/>
              <a:t> </a:t>
            </a:r>
            <a:r>
              <a:rPr lang="he-IL" sz="1800" dirty="0">
                <a:effectLst/>
                <a:latin typeface="Calibri" panose="020F0502020204030204" pitchFamily="34" charset="0"/>
                <a:ea typeface="Calibri" panose="020F0502020204030204" pitchFamily="34" charset="0"/>
              </a:rPr>
              <a:t>(</a:t>
            </a:r>
            <a:r>
              <a:rPr lang="en-US" sz="1800" u="sng" dirty="0">
                <a:solidFill>
                  <a:srgbClr val="0000FF"/>
                </a:solidFill>
                <a:effectLst/>
                <a:latin typeface="Calibri" panose="020F0502020204030204" pitchFamily="34" charset="0"/>
                <a:ea typeface="Calibri" panose="020F0502020204030204" pitchFamily="34" charset="0"/>
                <a:hlinkClick r:id="rId2"/>
              </a:rPr>
              <a:t>https://maps.app.goo.gl/GnWCcgPgCjhJZRqQ7</a:t>
            </a:r>
            <a:r>
              <a:rPr lang="he-IL"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he-IL" dirty="0"/>
          </a:p>
          <a:p>
            <a:pPr marL="0" indent="0">
              <a:buNone/>
            </a:pPr>
            <a:r>
              <a:rPr lang="he-IL" b="1" u="sng" dirty="0"/>
              <a:t>יום חמישי 21.12.23</a:t>
            </a:r>
          </a:p>
          <a:p>
            <a:r>
              <a:rPr lang="he-IL" dirty="0"/>
              <a:t>6:00 – פתיחת עמדת חלוקת ערכות וצמידים</a:t>
            </a:r>
          </a:p>
          <a:p>
            <a:r>
              <a:rPr lang="he-IL" dirty="0"/>
              <a:t>6:25 – פתיחת שטח ההחלפה לקפסולות </a:t>
            </a:r>
            <a:r>
              <a:rPr lang="en-US" dirty="0"/>
              <a:t>A,B,C,D</a:t>
            </a:r>
            <a:r>
              <a:rPr lang="he-IL" dirty="0"/>
              <a:t> הראשונים</a:t>
            </a:r>
          </a:p>
          <a:p>
            <a:r>
              <a:rPr lang="he-IL" dirty="0"/>
              <a:t>7:00 – זינוק ראשון</a:t>
            </a:r>
          </a:p>
          <a:p>
            <a:pPr marL="0" indent="0">
              <a:buNone/>
            </a:pPr>
            <a:r>
              <a:rPr lang="he-IL" b="1" u="sng"/>
              <a:t>יום </a:t>
            </a:r>
            <a:r>
              <a:rPr lang="he-IL" b="1" u="sng" dirty="0"/>
              <a:t>שישי 22.12.23 </a:t>
            </a:r>
          </a:p>
          <a:p>
            <a:r>
              <a:rPr lang="he-IL" dirty="0"/>
              <a:t>6:30 – פתיחת עמדת חלוקת ערכות וצמידים</a:t>
            </a:r>
          </a:p>
          <a:p>
            <a:r>
              <a:rPr lang="he-IL" dirty="0"/>
              <a:t>7:00 – פתיחת שטח ההחלפה לקפסולות </a:t>
            </a:r>
            <a:r>
              <a:rPr lang="en-US" dirty="0"/>
              <a:t>A,B,C,D</a:t>
            </a:r>
            <a:r>
              <a:rPr lang="he-IL" dirty="0"/>
              <a:t> הראשונים</a:t>
            </a:r>
          </a:p>
          <a:p>
            <a:r>
              <a:rPr lang="he-IL" dirty="0"/>
              <a:t>8:00 – זינוק ראשון</a:t>
            </a:r>
          </a:p>
          <a:p>
            <a:pPr marL="0" indent="0">
              <a:buNone/>
            </a:pPr>
            <a:endParaRPr lang="he-IL" b="1" u="sng" dirty="0"/>
          </a:p>
        </p:txBody>
      </p:sp>
    </p:spTree>
    <p:extLst>
      <p:ext uri="{BB962C8B-B14F-4D97-AF65-F5344CB8AC3E}">
        <p14:creationId xmlns:p14="http://schemas.microsoft.com/office/powerpoint/2010/main" val="128985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735B84-627C-11E0-1CE4-266A8E050841}"/>
              </a:ext>
            </a:extLst>
          </p:cNvPr>
          <p:cNvSpPr>
            <a:spLocks noGrp="1"/>
          </p:cNvSpPr>
          <p:nvPr>
            <p:ph type="title"/>
          </p:nvPr>
        </p:nvSpPr>
        <p:spPr/>
        <p:txBody>
          <a:bodyPr/>
          <a:lstStyle/>
          <a:p>
            <a:r>
              <a:rPr lang="he-IL" b="1" dirty="0">
                <a:solidFill>
                  <a:srgbClr val="FF0000"/>
                </a:solidFill>
              </a:rPr>
              <a:t>דגשים-שטח החלפה</a:t>
            </a:r>
            <a:r>
              <a:rPr lang="he-IL" dirty="0">
                <a:solidFill>
                  <a:srgbClr val="FF0000"/>
                </a:solidFill>
              </a:rPr>
              <a:t> </a:t>
            </a:r>
          </a:p>
        </p:txBody>
      </p:sp>
      <p:sp>
        <p:nvSpPr>
          <p:cNvPr id="3" name="מציין מיקום תוכן 2">
            <a:extLst>
              <a:ext uri="{FF2B5EF4-FFF2-40B4-BE49-F238E27FC236}">
                <a16:creationId xmlns:a16="http://schemas.microsoft.com/office/drawing/2014/main" id="{CB47A5A5-3125-E06D-E3CA-ED5509232050}"/>
              </a:ext>
            </a:extLst>
          </p:cNvPr>
          <p:cNvSpPr>
            <a:spLocks noGrp="1"/>
          </p:cNvSpPr>
          <p:nvPr>
            <p:ph idx="1"/>
          </p:nvPr>
        </p:nvSpPr>
        <p:spPr>
          <a:xfrm>
            <a:off x="838200" y="1377244"/>
            <a:ext cx="10515600" cy="5339645"/>
          </a:xfrm>
        </p:spPr>
        <p:txBody>
          <a:bodyPr>
            <a:normAutofit fontScale="92500"/>
          </a:bodyPr>
          <a:lstStyle/>
          <a:p>
            <a:r>
              <a:rPr lang="he-IL" dirty="0"/>
              <a:t>אסור להיכנס לאזור שטחי ההחלפה ומתחם הרכיבה  - מלווה שיעשה זאת יגרום לפסילת של המתחרה הקשור אליו</a:t>
            </a:r>
          </a:p>
          <a:p>
            <a:r>
              <a:rPr lang="he-IL" dirty="0"/>
              <a:t>כל ההכנות יעשו לפני הכניסה לשטח ההחלפה באזור המוגדר לכך, הכנסת הציוד לשטח ההחלפה צריכה להיעשות שכל הציוד מוכן – לא תתאפשר שהייה בשטח ההחלפה לזמן ארוך</a:t>
            </a:r>
          </a:p>
          <a:p>
            <a:r>
              <a:rPr lang="he-IL" dirty="0"/>
              <a:t>על מנת לאפשר התנהלות תקינה של התחרות מתחרה באחריות המתחרה להגיע לשטח ההחלפה במהירות האפשרית לטובת פינוי הסטנד והוצאת הציוד שלו מתחרה שלא יגיע במיידי לאסוף את הציוד בסיום המקצה, הציוד יועבר למתחם ליד וכל נזק לא יהיה באחריות ההפקה</a:t>
            </a:r>
          </a:p>
          <a:p>
            <a:r>
              <a:rPr lang="he-IL" dirty="0"/>
              <a:t>מאמנים – יכולים להיכנס לאזור שטח ההחלפה כאשר יש להם מתחרים בגילאי  8-9, הכניסה תתאפשר רק במהלך התחרות של גילאים אלה ועם תג מאמן </a:t>
            </a:r>
          </a:p>
          <a:p>
            <a:r>
              <a:rPr lang="he-IL" dirty="0"/>
              <a:t>כל מאמן או מלווה שימצא באזור שטח ההחלפה או אזור הרכיבה יעמוד באופן אוטומטי לוועדת משמעת וכן יעמיד את הספורטאים שלו בסכנת פסילה אוטומטית</a:t>
            </a:r>
          </a:p>
          <a:p>
            <a:endParaRPr lang="he-IL" dirty="0"/>
          </a:p>
        </p:txBody>
      </p:sp>
    </p:spTree>
    <p:extLst>
      <p:ext uri="{BB962C8B-B14F-4D97-AF65-F5344CB8AC3E}">
        <p14:creationId xmlns:p14="http://schemas.microsoft.com/office/powerpoint/2010/main" val="252642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9C6447-B89A-9521-A2D6-7E631C8BB20C}"/>
              </a:ext>
            </a:extLst>
          </p:cNvPr>
          <p:cNvSpPr>
            <a:spLocks noGrp="1"/>
          </p:cNvSpPr>
          <p:nvPr>
            <p:ph type="title"/>
          </p:nvPr>
        </p:nvSpPr>
        <p:spPr/>
        <p:txBody>
          <a:bodyPr/>
          <a:lstStyle/>
          <a:p>
            <a:r>
              <a:rPr lang="he-IL" b="1" dirty="0">
                <a:solidFill>
                  <a:srgbClr val="00B050"/>
                </a:solidFill>
              </a:rPr>
              <a:t>דגשים – רכיבה </a:t>
            </a:r>
          </a:p>
        </p:txBody>
      </p:sp>
      <p:sp>
        <p:nvSpPr>
          <p:cNvPr id="3" name="מציין מיקום תוכן 2">
            <a:extLst>
              <a:ext uri="{FF2B5EF4-FFF2-40B4-BE49-F238E27FC236}">
                <a16:creationId xmlns:a16="http://schemas.microsoft.com/office/drawing/2014/main" id="{519D4965-E67B-C1F7-0425-7F51A17B216A}"/>
              </a:ext>
            </a:extLst>
          </p:cNvPr>
          <p:cNvSpPr>
            <a:spLocks noGrp="1"/>
          </p:cNvSpPr>
          <p:nvPr>
            <p:ph idx="1"/>
          </p:nvPr>
        </p:nvSpPr>
        <p:spPr/>
        <p:txBody>
          <a:bodyPr>
            <a:normAutofit fontScale="85000" lnSpcReduction="10000"/>
          </a:bodyPr>
          <a:lstStyle/>
          <a:p>
            <a:r>
              <a:rPr lang="he-IL" dirty="0"/>
              <a:t>ילדים עד גיל 9  - שימוש באופני שטח בלבד</a:t>
            </a:r>
          </a:p>
          <a:p>
            <a:r>
              <a:rPr lang="he-IL" dirty="0"/>
              <a:t>גילאי 10 עד 19  - מותר </a:t>
            </a:r>
            <a:r>
              <a:rPr lang="he-IL" dirty="0" err="1"/>
              <a:t>דרפטיינג</a:t>
            </a:r>
            <a:r>
              <a:rPr lang="he-IL" dirty="0"/>
              <a:t> </a:t>
            </a:r>
          </a:p>
          <a:p>
            <a:r>
              <a:rPr lang="he-IL" dirty="0"/>
              <a:t>תשומת לב למטיילים על מסלול הרכיבה</a:t>
            </a:r>
          </a:p>
          <a:p>
            <a:r>
              <a:rPr lang="he-IL" dirty="0"/>
              <a:t>מסלול הרכיבה מאוד צר, יש להיזהר בסיבובים</a:t>
            </a:r>
          </a:p>
          <a:p>
            <a:r>
              <a:rPr lang="he-IL" dirty="0"/>
              <a:t>במסלול הרכיבה ישנם מפגעים – כביש משובש, לכלוך, רטיבות ועוד ( לפני הזינוק </a:t>
            </a:r>
            <a:r>
              <a:rPr lang="he-IL" dirty="0" err="1"/>
              <a:t>ינתנו</a:t>
            </a:r>
            <a:r>
              <a:rPr lang="he-IL" dirty="0"/>
              <a:t> דגשי בטיחות)</a:t>
            </a:r>
          </a:p>
          <a:p>
            <a:r>
              <a:rPr lang="he-IL" dirty="0"/>
              <a:t>במקרה של פנצ'ר, תקלה באופניים, נפילה או כל דבר אחר שמונע המשך התחרות  - יש לרדת לשול ולא להישאר על מסלול הרכיבה מחשש לפגיעה של רוכבים אחרים</a:t>
            </a:r>
          </a:p>
          <a:p>
            <a:r>
              <a:rPr lang="he-IL" dirty="0"/>
              <a:t>חל איסור מוחלט על חימום במסלול הרכיבה</a:t>
            </a:r>
          </a:p>
          <a:p>
            <a:r>
              <a:rPr lang="he-IL" dirty="0"/>
              <a:t>מרשל עם דגל לסימון מקדים לקו ירידה </a:t>
            </a:r>
          </a:p>
          <a:p>
            <a:r>
              <a:rPr lang="he-IL" dirty="0"/>
              <a:t>יוצבו </a:t>
            </a:r>
            <a:r>
              <a:rPr lang="he-IL" dirty="0" err="1"/>
              <a:t>מרשלים</a:t>
            </a:r>
            <a:r>
              <a:rPr lang="he-IL" dirty="0"/>
              <a:t> לאורך מסלול האופניים </a:t>
            </a:r>
          </a:p>
          <a:p>
            <a:endParaRPr lang="he-IL" dirty="0"/>
          </a:p>
          <a:p>
            <a:pPr marL="0" indent="0">
              <a:buNone/>
            </a:pPr>
            <a:endParaRPr lang="he-IL" dirty="0"/>
          </a:p>
          <a:p>
            <a:endParaRPr lang="he-IL" dirty="0"/>
          </a:p>
          <a:p>
            <a:endParaRPr lang="he-IL" dirty="0"/>
          </a:p>
          <a:p>
            <a:endParaRPr lang="he-IL" dirty="0"/>
          </a:p>
        </p:txBody>
      </p:sp>
    </p:spTree>
    <p:extLst>
      <p:ext uri="{BB962C8B-B14F-4D97-AF65-F5344CB8AC3E}">
        <p14:creationId xmlns:p14="http://schemas.microsoft.com/office/powerpoint/2010/main" val="83113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7AE138-7BF2-53EA-99AA-7B38259A751A}"/>
              </a:ext>
            </a:extLst>
          </p:cNvPr>
          <p:cNvSpPr>
            <a:spLocks noGrp="1"/>
          </p:cNvSpPr>
          <p:nvPr>
            <p:ph type="title"/>
          </p:nvPr>
        </p:nvSpPr>
        <p:spPr/>
        <p:txBody>
          <a:bodyPr/>
          <a:lstStyle/>
          <a:p>
            <a:r>
              <a:rPr lang="he-IL" dirty="0" err="1"/>
              <a:t>מרשלים</a:t>
            </a:r>
            <a:r>
              <a:rPr lang="he-IL" dirty="0"/>
              <a:t> במסלול הרכיבה</a:t>
            </a:r>
          </a:p>
        </p:txBody>
      </p:sp>
      <p:sp>
        <p:nvSpPr>
          <p:cNvPr id="4" name="מציין מיקום תוכן 3">
            <a:extLst>
              <a:ext uri="{FF2B5EF4-FFF2-40B4-BE49-F238E27FC236}">
                <a16:creationId xmlns:a16="http://schemas.microsoft.com/office/drawing/2014/main" id="{F160FAF0-56C9-609E-8CDA-4A3C08B1A0C7}"/>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7BAFB079-0FC1-B6D7-7B97-FA9AA7E2100F}"/>
              </a:ext>
            </a:extLst>
          </p:cNvPr>
          <p:cNvPicPr>
            <a:picLocks noChangeAspect="1"/>
          </p:cNvPicPr>
          <p:nvPr/>
        </p:nvPicPr>
        <p:blipFill rotWithShape="1">
          <a:blip r:embed="rId2"/>
          <a:srcRect l="42577" t="29323" r="26845" b="7943"/>
          <a:stretch/>
        </p:blipFill>
        <p:spPr>
          <a:xfrm>
            <a:off x="0" y="1243373"/>
            <a:ext cx="12192000" cy="5614627"/>
          </a:xfrm>
          <a:prstGeom prst="rect">
            <a:avLst/>
          </a:prstGeom>
        </p:spPr>
      </p:pic>
      <p:sp>
        <p:nvSpPr>
          <p:cNvPr id="3" name="פרצוף מחייך 2">
            <a:extLst>
              <a:ext uri="{FF2B5EF4-FFF2-40B4-BE49-F238E27FC236}">
                <a16:creationId xmlns:a16="http://schemas.microsoft.com/office/drawing/2014/main" id="{2913C53F-A93A-5B2A-EFD1-EE9DABD8168C}"/>
              </a:ext>
            </a:extLst>
          </p:cNvPr>
          <p:cNvSpPr/>
          <p:nvPr/>
        </p:nvSpPr>
        <p:spPr>
          <a:xfrm>
            <a:off x="3539067" y="5950921"/>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פרצוף מחייך 5">
            <a:extLst>
              <a:ext uri="{FF2B5EF4-FFF2-40B4-BE49-F238E27FC236}">
                <a16:creationId xmlns:a16="http://schemas.microsoft.com/office/drawing/2014/main" id="{88017E13-863F-791B-12AF-5F808516EAAC}"/>
              </a:ext>
            </a:extLst>
          </p:cNvPr>
          <p:cNvSpPr/>
          <p:nvPr/>
        </p:nvSpPr>
        <p:spPr>
          <a:xfrm>
            <a:off x="6079067" y="6007100"/>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פרצוף מחייך 6">
            <a:extLst>
              <a:ext uri="{FF2B5EF4-FFF2-40B4-BE49-F238E27FC236}">
                <a16:creationId xmlns:a16="http://schemas.microsoft.com/office/drawing/2014/main" id="{00314FF8-85E5-7E99-0BE5-4867A76EC765}"/>
              </a:ext>
            </a:extLst>
          </p:cNvPr>
          <p:cNvSpPr/>
          <p:nvPr/>
        </p:nvSpPr>
        <p:spPr>
          <a:xfrm>
            <a:off x="5068711" y="4199466"/>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פרצוף מחייך 7">
            <a:extLst>
              <a:ext uri="{FF2B5EF4-FFF2-40B4-BE49-F238E27FC236}">
                <a16:creationId xmlns:a16="http://schemas.microsoft.com/office/drawing/2014/main" id="{A98BFC74-02BB-C2B0-7F69-47374F1E0EF3}"/>
              </a:ext>
            </a:extLst>
          </p:cNvPr>
          <p:cNvSpPr/>
          <p:nvPr/>
        </p:nvSpPr>
        <p:spPr>
          <a:xfrm>
            <a:off x="7651044" y="4995333"/>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פרצוף מחייך 8">
            <a:extLst>
              <a:ext uri="{FF2B5EF4-FFF2-40B4-BE49-F238E27FC236}">
                <a16:creationId xmlns:a16="http://schemas.microsoft.com/office/drawing/2014/main" id="{9907B43E-837A-5972-4D2C-3699C9A2889F}"/>
              </a:ext>
            </a:extLst>
          </p:cNvPr>
          <p:cNvSpPr/>
          <p:nvPr/>
        </p:nvSpPr>
        <p:spPr>
          <a:xfrm>
            <a:off x="7636934" y="2955217"/>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פרצוף מחייך 9">
            <a:extLst>
              <a:ext uri="{FF2B5EF4-FFF2-40B4-BE49-F238E27FC236}">
                <a16:creationId xmlns:a16="http://schemas.microsoft.com/office/drawing/2014/main" id="{4B384C86-08BE-B7A2-4806-7AD0C7E40585}"/>
              </a:ext>
            </a:extLst>
          </p:cNvPr>
          <p:cNvSpPr/>
          <p:nvPr/>
        </p:nvSpPr>
        <p:spPr>
          <a:xfrm>
            <a:off x="7972778" y="2387599"/>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פרצוף מחייך 10">
            <a:extLst>
              <a:ext uri="{FF2B5EF4-FFF2-40B4-BE49-F238E27FC236}">
                <a16:creationId xmlns:a16="http://schemas.microsoft.com/office/drawing/2014/main" id="{56B193BF-ECDA-76DA-EEA3-B4041363EBFB}"/>
              </a:ext>
            </a:extLst>
          </p:cNvPr>
          <p:cNvSpPr/>
          <p:nvPr/>
        </p:nvSpPr>
        <p:spPr>
          <a:xfrm>
            <a:off x="7442201" y="1930400"/>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פרצוף מחייך 11">
            <a:extLst>
              <a:ext uri="{FF2B5EF4-FFF2-40B4-BE49-F238E27FC236}">
                <a16:creationId xmlns:a16="http://schemas.microsoft.com/office/drawing/2014/main" id="{2A932861-E555-85E6-8B19-FA3F84D3745A}"/>
              </a:ext>
            </a:extLst>
          </p:cNvPr>
          <p:cNvSpPr/>
          <p:nvPr/>
        </p:nvSpPr>
        <p:spPr>
          <a:xfrm>
            <a:off x="3539067" y="1254661"/>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פרצוף מחייך 13">
            <a:extLst>
              <a:ext uri="{FF2B5EF4-FFF2-40B4-BE49-F238E27FC236}">
                <a16:creationId xmlns:a16="http://schemas.microsoft.com/office/drawing/2014/main" id="{E2DD08E4-FBC6-5258-3B63-B8E4D94141CF}"/>
              </a:ext>
            </a:extLst>
          </p:cNvPr>
          <p:cNvSpPr/>
          <p:nvPr/>
        </p:nvSpPr>
        <p:spPr>
          <a:xfrm>
            <a:off x="5305778" y="6573307"/>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פרצוף מחייך 14">
            <a:extLst>
              <a:ext uri="{FF2B5EF4-FFF2-40B4-BE49-F238E27FC236}">
                <a16:creationId xmlns:a16="http://schemas.microsoft.com/office/drawing/2014/main" id="{5A3036AE-48C0-5D72-886D-7F2019186A99}"/>
              </a:ext>
            </a:extLst>
          </p:cNvPr>
          <p:cNvSpPr/>
          <p:nvPr/>
        </p:nvSpPr>
        <p:spPr>
          <a:xfrm>
            <a:off x="2164644" y="2562576"/>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פרצוף מחייך 15">
            <a:extLst>
              <a:ext uri="{FF2B5EF4-FFF2-40B4-BE49-F238E27FC236}">
                <a16:creationId xmlns:a16="http://schemas.microsoft.com/office/drawing/2014/main" id="{81DEF95F-578B-BDF2-0B46-3E066527C5BE}"/>
              </a:ext>
            </a:extLst>
          </p:cNvPr>
          <p:cNvSpPr/>
          <p:nvPr/>
        </p:nvSpPr>
        <p:spPr>
          <a:xfrm>
            <a:off x="4989689" y="2325510"/>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פרצוף מחייך 16">
            <a:extLst>
              <a:ext uri="{FF2B5EF4-FFF2-40B4-BE49-F238E27FC236}">
                <a16:creationId xmlns:a16="http://schemas.microsoft.com/office/drawing/2014/main" id="{CF337B9F-08E5-2954-06D5-B52917CD6D42}"/>
              </a:ext>
            </a:extLst>
          </p:cNvPr>
          <p:cNvSpPr/>
          <p:nvPr/>
        </p:nvSpPr>
        <p:spPr>
          <a:xfrm>
            <a:off x="4090812" y="2814106"/>
            <a:ext cx="316089" cy="28222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7496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9C6447-B89A-9521-A2D6-7E631C8BB20C}"/>
              </a:ext>
            </a:extLst>
          </p:cNvPr>
          <p:cNvSpPr>
            <a:spLocks noGrp="1"/>
          </p:cNvSpPr>
          <p:nvPr>
            <p:ph type="title"/>
          </p:nvPr>
        </p:nvSpPr>
        <p:spPr/>
        <p:txBody>
          <a:bodyPr/>
          <a:lstStyle/>
          <a:p>
            <a:r>
              <a:rPr lang="he-IL" b="1" dirty="0">
                <a:solidFill>
                  <a:srgbClr val="FFC000"/>
                </a:solidFill>
              </a:rPr>
              <a:t>דגשים – ריצה </a:t>
            </a:r>
          </a:p>
        </p:txBody>
      </p:sp>
      <p:sp>
        <p:nvSpPr>
          <p:cNvPr id="3" name="מציין מיקום תוכן 2">
            <a:extLst>
              <a:ext uri="{FF2B5EF4-FFF2-40B4-BE49-F238E27FC236}">
                <a16:creationId xmlns:a16="http://schemas.microsoft.com/office/drawing/2014/main" id="{519D4965-E67B-C1F7-0425-7F51A17B216A}"/>
              </a:ext>
            </a:extLst>
          </p:cNvPr>
          <p:cNvSpPr>
            <a:spLocks noGrp="1"/>
          </p:cNvSpPr>
          <p:nvPr>
            <p:ph idx="1"/>
          </p:nvPr>
        </p:nvSpPr>
        <p:spPr/>
        <p:txBody>
          <a:bodyPr>
            <a:normAutofit/>
          </a:bodyPr>
          <a:lstStyle/>
          <a:p>
            <a:r>
              <a:rPr lang="he-IL" dirty="0"/>
              <a:t>יש להקפיד לרוץ בצד שמאל של המסלול – נגד כיוון התנועה</a:t>
            </a:r>
          </a:p>
          <a:p>
            <a:r>
              <a:rPr lang="he-IL" dirty="0"/>
              <a:t>חל איסור מוחלט על ביצוע חימום על מסלול הריצה</a:t>
            </a:r>
          </a:p>
          <a:p>
            <a:r>
              <a:rPr lang="he-IL" dirty="0"/>
              <a:t>יש לעבור על שטיחי הבקרה בנקודות הסיבוב</a:t>
            </a:r>
          </a:p>
          <a:p>
            <a:r>
              <a:rPr lang="he-IL" dirty="0"/>
              <a:t>חובה במספרי חזה בגילאי 8-13</a:t>
            </a:r>
          </a:p>
          <a:p>
            <a:pPr marL="0" indent="0">
              <a:buNone/>
            </a:pPr>
            <a:endParaRPr lang="he-IL" dirty="0"/>
          </a:p>
          <a:p>
            <a:endParaRPr lang="he-IL" dirty="0"/>
          </a:p>
          <a:p>
            <a:endParaRPr lang="he-IL" dirty="0"/>
          </a:p>
          <a:p>
            <a:endParaRPr lang="he-IL" dirty="0"/>
          </a:p>
        </p:txBody>
      </p:sp>
    </p:spTree>
    <p:extLst>
      <p:ext uri="{BB962C8B-B14F-4D97-AF65-F5344CB8AC3E}">
        <p14:creationId xmlns:p14="http://schemas.microsoft.com/office/powerpoint/2010/main" val="18268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9C6447-B89A-9521-A2D6-7E631C8BB20C}"/>
              </a:ext>
            </a:extLst>
          </p:cNvPr>
          <p:cNvSpPr>
            <a:spLocks noGrp="1"/>
          </p:cNvSpPr>
          <p:nvPr>
            <p:ph type="title"/>
          </p:nvPr>
        </p:nvSpPr>
        <p:spPr/>
        <p:txBody>
          <a:bodyPr/>
          <a:lstStyle/>
          <a:p>
            <a:r>
              <a:rPr lang="he-IL" dirty="0"/>
              <a:t>דגשים – כללי</a:t>
            </a:r>
          </a:p>
        </p:txBody>
      </p:sp>
      <p:sp>
        <p:nvSpPr>
          <p:cNvPr id="3" name="מציין מיקום תוכן 2">
            <a:extLst>
              <a:ext uri="{FF2B5EF4-FFF2-40B4-BE49-F238E27FC236}">
                <a16:creationId xmlns:a16="http://schemas.microsoft.com/office/drawing/2014/main" id="{519D4965-E67B-C1F7-0425-7F51A17B216A}"/>
              </a:ext>
            </a:extLst>
          </p:cNvPr>
          <p:cNvSpPr>
            <a:spLocks noGrp="1"/>
          </p:cNvSpPr>
          <p:nvPr>
            <p:ph idx="1"/>
          </p:nvPr>
        </p:nvSpPr>
        <p:spPr/>
        <p:txBody>
          <a:bodyPr>
            <a:normAutofit fontScale="92500" lnSpcReduction="10000"/>
          </a:bodyPr>
          <a:lstStyle/>
          <a:p>
            <a:r>
              <a:rPr lang="he-IL" dirty="0"/>
              <a:t>אסור ללוות ( לבצע </a:t>
            </a:r>
            <a:r>
              <a:rPr lang="he-IL" dirty="0" err="1"/>
              <a:t>פייסינג</a:t>
            </a:r>
            <a:r>
              <a:rPr lang="he-IL" dirty="0"/>
              <a:t> ) את המתחרים במהלך התחרות, לווי של מתחרה = פסילה</a:t>
            </a:r>
          </a:p>
          <a:p>
            <a:r>
              <a:rPr lang="he-IL" dirty="0"/>
              <a:t>שני שיטחי החלפה, בראשון שמיים את האופניים וציוד הרכיבה ובשני את כל ציוד הריצה</a:t>
            </a:r>
          </a:p>
          <a:p>
            <a:r>
              <a:rPr lang="he-IL" dirty="0"/>
              <a:t>שטחי ההחלפה נושמים</a:t>
            </a:r>
          </a:p>
          <a:p>
            <a:r>
              <a:rPr lang="he-IL" dirty="0"/>
              <a:t>מומלץ להיות נוכח באחד התדריכים </a:t>
            </a:r>
          </a:p>
          <a:p>
            <a:r>
              <a:rPr lang="he-IL" dirty="0"/>
              <a:t>זמן הקובע למנצחים או מיקום הינו זמן צ'יפ</a:t>
            </a:r>
          </a:p>
          <a:p>
            <a:r>
              <a:rPr lang="he-IL" dirty="0"/>
              <a:t>תחרות מורכבת, כך שהבטיחות היא מעל הכל – יש להתחרות בהתאם</a:t>
            </a:r>
          </a:p>
          <a:p>
            <a:r>
              <a:rPr lang="he-IL" dirty="0"/>
              <a:t>הגרלה של מיקום המשתתפים בשידור ישיר ביום שני 18.12.23 בשעה 19:00 </a:t>
            </a:r>
            <a:r>
              <a:rPr lang="he-IL" dirty="0" err="1"/>
              <a:t>בפיסבוק</a:t>
            </a:r>
            <a:r>
              <a:rPr lang="he-IL" dirty="0"/>
              <a:t> של האיגוד</a:t>
            </a:r>
          </a:p>
          <a:p>
            <a:pPr marL="0" indent="0">
              <a:buNone/>
            </a:pPr>
            <a:endParaRPr lang="he-IL" dirty="0"/>
          </a:p>
          <a:p>
            <a:pPr marL="0" indent="0">
              <a:buNone/>
            </a:pPr>
            <a:endParaRPr lang="he-IL" dirty="0"/>
          </a:p>
          <a:p>
            <a:endParaRPr lang="he-IL" dirty="0"/>
          </a:p>
          <a:p>
            <a:endParaRPr lang="he-IL" dirty="0"/>
          </a:p>
          <a:p>
            <a:endParaRPr lang="he-IL" dirty="0"/>
          </a:p>
        </p:txBody>
      </p:sp>
    </p:spTree>
    <p:extLst>
      <p:ext uri="{BB962C8B-B14F-4D97-AF65-F5344CB8AC3E}">
        <p14:creationId xmlns:p14="http://schemas.microsoft.com/office/powerpoint/2010/main" val="194681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2FE074-0058-4A97-996F-EC5AD93AA572}"/>
              </a:ext>
            </a:extLst>
          </p:cNvPr>
          <p:cNvSpPr>
            <a:spLocks noGrp="1"/>
          </p:cNvSpPr>
          <p:nvPr>
            <p:ph type="title"/>
          </p:nvPr>
        </p:nvSpPr>
        <p:spPr/>
        <p:txBody>
          <a:bodyPr/>
          <a:lstStyle/>
          <a:p>
            <a:r>
              <a:rPr lang="he-IL" dirty="0"/>
              <a:t>שליחים</a:t>
            </a:r>
          </a:p>
        </p:txBody>
      </p:sp>
      <p:sp>
        <p:nvSpPr>
          <p:cNvPr id="3" name="מציין מיקום תוכן 2">
            <a:extLst>
              <a:ext uri="{FF2B5EF4-FFF2-40B4-BE49-F238E27FC236}">
                <a16:creationId xmlns:a16="http://schemas.microsoft.com/office/drawing/2014/main" id="{445B772D-1ECB-4770-A630-28B89295AD80}"/>
              </a:ext>
            </a:extLst>
          </p:cNvPr>
          <p:cNvSpPr>
            <a:spLocks noGrp="1"/>
          </p:cNvSpPr>
          <p:nvPr>
            <p:ph idx="1"/>
          </p:nvPr>
        </p:nvSpPr>
        <p:spPr/>
        <p:txBody>
          <a:bodyPr>
            <a:normAutofit fontScale="85000" lnSpcReduction="20000"/>
          </a:bodyPr>
          <a:lstStyle/>
          <a:p>
            <a:pPr marL="0" indent="0">
              <a:buNone/>
            </a:pPr>
            <a:endParaRPr lang="he-IL" dirty="0"/>
          </a:p>
          <a:p>
            <a:pPr marL="0" indent="0">
              <a:buNone/>
            </a:pPr>
            <a:r>
              <a:rPr lang="he-IL" b="1" dirty="0">
                <a:solidFill>
                  <a:srgbClr val="0070C0"/>
                </a:solidFill>
              </a:rPr>
              <a:t>מסלול השחייה </a:t>
            </a:r>
            <a:r>
              <a:rPr lang="he-IL" dirty="0"/>
              <a:t>– שוחים את המסלול הארוך - ללא שינויים</a:t>
            </a:r>
          </a:p>
          <a:p>
            <a:r>
              <a:rPr lang="he-IL" dirty="0"/>
              <a:t>כאשר גם השחיינים 2-4 מתחילים מהמים את השחייה (חל אסור לקפוץ למים בפארק)</a:t>
            </a:r>
          </a:p>
          <a:p>
            <a:r>
              <a:rPr lang="he-IL" dirty="0"/>
              <a:t>גילאי 8-13 שוחים סיבוב קצר של 100 מטר</a:t>
            </a:r>
          </a:p>
          <a:p>
            <a:pPr marL="0" indent="0">
              <a:buNone/>
            </a:pPr>
            <a:r>
              <a:rPr lang="he-IL" b="1" dirty="0">
                <a:solidFill>
                  <a:srgbClr val="00B050"/>
                </a:solidFill>
              </a:rPr>
              <a:t>מסלול הרכיבה  </a:t>
            </a:r>
            <a:r>
              <a:rPr lang="he-IL" dirty="0"/>
              <a:t>- גילאי 8-13  - רוכבים את המסלול הקצר, שאר הגילאים את הארוך</a:t>
            </a:r>
          </a:p>
          <a:p>
            <a:pPr marL="0" indent="0">
              <a:buNone/>
            </a:pPr>
            <a:r>
              <a:rPr lang="he-IL" b="1" dirty="0">
                <a:solidFill>
                  <a:srgbClr val="FFC000"/>
                </a:solidFill>
              </a:rPr>
              <a:t>ריצה</a:t>
            </a:r>
            <a:r>
              <a:rPr lang="he-IL" dirty="0"/>
              <a:t> – </a:t>
            </a:r>
          </a:p>
          <a:p>
            <a:r>
              <a:rPr lang="he-IL" dirty="0"/>
              <a:t>התחלה בשטח ההחלפה עד הכיכר הראשונה</a:t>
            </a:r>
          </a:p>
          <a:p>
            <a:r>
              <a:rPr lang="he-IL" dirty="0"/>
              <a:t> לאחר הכיכר נכנסים לשביל הצמוד לשחייה עד רחבת הבטון מעל הבריכה</a:t>
            </a:r>
          </a:p>
          <a:p>
            <a:r>
              <a:rPr lang="he-IL" dirty="0"/>
              <a:t>ביצוע כיף </a:t>
            </a:r>
            <a:r>
              <a:rPr lang="he-IL" dirty="0" err="1"/>
              <a:t>ורטואלי</a:t>
            </a:r>
            <a:r>
              <a:rPr lang="he-IL" dirty="0"/>
              <a:t>, באישור שופט לאחר עזרה בזיהוי נציג מעדון, המתחרה הבא יוצא לשחייה כאשר הוא כבר נמצא בתוך המים  </a:t>
            </a:r>
          </a:p>
          <a:p>
            <a:r>
              <a:rPr lang="he-IL" dirty="0"/>
              <a:t>המשתתף האחרון  - רץ עד קצה אי התנועה ( נקודת סיבוב של 10-11 )</a:t>
            </a:r>
            <a:r>
              <a:rPr lang="en-US" dirty="0"/>
              <a:t> </a:t>
            </a:r>
            <a:r>
              <a:rPr lang="he-IL" dirty="0"/>
              <a:t> מבצע פרסה וחוזר לשער סיום</a:t>
            </a:r>
          </a:p>
        </p:txBody>
      </p:sp>
    </p:spTree>
    <p:extLst>
      <p:ext uri="{BB962C8B-B14F-4D97-AF65-F5344CB8AC3E}">
        <p14:creationId xmlns:p14="http://schemas.microsoft.com/office/powerpoint/2010/main" val="380306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63EBC3-8CD4-44E5-AA6B-4A6CB8F8C944}"/>
              </a:ext>
            </a:extLst>
          </p:cNvPr>
          <p:cNvSpPr>
            <a:spLocks noGrp="1"/>
          </p:cNvSpPr>
          <p:nvPr>
            <p:ph type="title"/>
          </p:nvPr>
        </p:nvSpPr>
        <p:spPr/>
        <p:txBody>
          <a:bodyPr/>
          <a:lstStyle/>
          <a:p>
            <a:endParaRPr lang="he-IL"/>
          </a:p>
        </p:txBody>
      </p:sp>
      <p:pic>
        <p:nvPicPr>
          <p:cNvPr id="4" name="מציין מיקום תוכן 3" descr="תמונה שמכילה עץ, בחוץ, שמיים, נוף&#10;&#10;התיאור נוצר באופן אוטומטי">
            <a:extLst>
              <a:ext uri="{FF2B5EF4-FFF2-40B4-BE49-F238E27FC236}">
                <a16:creationId xmlns:a16="http://schemas.microsoft.com/office/drawing/2014/main" id="{10F2537F-26C3-4625-937E-53ECA9F90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288"/>
            <a:ext cx="12192001" cy="6883400"/>
          </a:xfrm>
          <a:prstGeom prst="rect">
            <a:avLst/>
          </a:prstGeom>
        </p:spPr>
      </p:pic>
      <p:cxnSp>
        <p:nvCxnSpPr>
          <p:cNvPr id="6" name="מחבר ישר 5">
            <a:extLst>
              <a:ext uri="{FF2B5EF4-FFF2-40B4-BE49-F238E27FC236}">
                <a16:creationId xmlns:a16="http://schemas.microsoft.com/office/drawing/2014/main" id="{2164E35C-5F42-9208-4414-1E2AE6962C62}"/>
              </a:ext>
            </a:extLst>
          </p:cNvPr>
          <p:cNvCxnSpPr/>
          <p:nvPr/>
        </p:nvCxnSpPr>
        <p:spPr>
          <a:xfrm>
            <a:off x="4109156" y="4921956"/>
            <a:ext cx="6005688" cy="575733"/>
          </a:xfrm>
          <a:prstGeom prst="line">
            <a:avLst/>
          </a:prstGeom>
          <a:ln w="571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8" name="מחבר חץ ישר 7">
            <a:extLst>
              <a:ext uri="{FF2B5EF4-FFF2-40B4-BE49-F238E27FC236}">
                <a16:creationId xmlns:a16="http://schemas.microsoft.com/office/drawing/2014/main" id="{33A7100E-1AD1-2BB5-D595-D350CA30B41D}"/>
              </a:ext>
            </a:extLst>
          </p:cNvPr>
          <p:cNvCxnSpPr/>
          <p:nvPr/>
        </p:nvCxnSpPr>
        <p:spPr>
          <a:xfrm flipH="1">
            <a:off x="9493956" y="6366933"/>
            <a:ext cx="1049866" cy="2483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משולש שווה-שוקיים 8">
            <a:extLst>
              <a:ext uri="{FF2B5EF4-FFF2-40B4-BE49-F238E27FC236}">
                <a16:creationId xmlns:a16="http://schemas.microsoft.com/office/drawing/2014/main" id="{E988D6AB-C7A1-8825-B50F-699DD9521749}"/>
              </a:ext>
            </a:extLst>
          </p:cNvPr>
          <p:cNvSpPr/>
          <p:nvPr/>
        </p:nvSpPr>
        <p:spPr>
          <a:xfrm>
            <a:off x="7924800" y="4631444"/>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b="1" dirty="0"/>
          </a:p>
        </p:txBody>
      </p:sp>
      <p:sp>
        <p:nvSpPr>
          <p:cNvPr id="10" name="משולש שווה-שוקיים 9">
            <a:extLst>
              <a:ext uri="{FF2B5EF4-FFF2-40B4-BE49-F238E27FC236}">
                <a16:creationId xmlns:a16="http://schemas.microsoft.com/office/drawing/2014/main" id="{DAF9CB0D-F69E-6AA7-690E-674B8A4F5D24}"/>
              </a:ext>
            </a:extLst>
          </p:cNvPr>
          <p:cNvSpPr/>
          <p:nvPr/>
        </p:nvSpPr>
        <p:spPr>
          <a:xfrm>
            <a:off x="8212666" y="2891544"/>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שולש שווה-שוקיים 10">
            <a:extLst>
              <a:ext uri="{FF2B5EF4-FFF2-40B4-BE49-F238E27FC236}">
                <a16:creationId xmlns:a16="http://schemas.microsoft.com/office/drawing/2014/main" id="{523B64A8-BDFE-2A9D-C7AE-AC9B8FD5060D}"/>
              </a:ext>
            </a:extLst>
          </p:cNvPr>
          <p:cNvSpPr/>
          <p:nvPr/>
        </p:nvSpPr>
        <p:spPr>
          <a:xfrm>
            <a:off x="7665155" y="2606322"/>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שולש שווה-שוקיים 11">
            <a:extLst>
              <a:ext uri="{FF2B5EF4-FFF2-40B4-BE49-F238E27FC236}">
                <a16:creationId xmlns:a16="http://schemas.microsoft.com/office/drawing/2014/main" id="{A35B1563-BCD5-91B6-653C-3681E75C32F5}"/>
              </a:ext>
            </a:extLst>
          </p:cNvPr>
          <p:cNvSpPr/>
          <p:nvPr/>
        </p:nvSpPr>
        <p:spPr>
          <a:xfrm>
            <a:off x="6874933" y="2743200"/>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שולש שווה-שוקיים 12">
            <a:extLst>
              <a:ext uri="{FF2B5EF4-FFF2-40B4-BE49-F238E27FC236}">
                <a16:creationId xmlns:a16="http://schemas.microsoft.com/office/drawing/2014/main" id="{DBEDDA6F-74DC-D639-51F4-0DF37BC39E87}"/>
              </a:ext>
            </a:extLst>
          </p:cNvPr>
          <p:cNvSpPr/>
          <p:nvPr/>
        </p:nvSpPr>
        <p:spPr>
          <a:xfrm>
            <a:off x="3866445" y="4187825"/>
            <a:ext cx="485421" cy="299509"/>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שולש שווה-שוקיים 13">
            <a:extLst>
              <a:ext uri="{FF2B5EF4-FFF2-40B4-BE49-F238E27FC236}">
                <a16:creationId xmlns:a16="http://schemas.microsoft.com/office/drawing/2014/main" id="{D916BF94-D7A7-3F84-3CE6-8310428A60EC}"/>
              </a:ext>
            </a:extLst>
          </p:cNvPr>
          <p:cNvSpPr/>
          <p:nvPr/>
        </p:nvSpPr>
        <p:spPr>
          <a:xfrm>
            <a:off x="8844843" y="3783895"/>
            <a:ext cx="412045" cy="268817"/>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חץ ישר 14">
            <a:extLst>
              <a:ext uri="{FF2B5EF4-FFF2-40B4-BE49-F238E27FC236}">
                <a16:creationId xmlns:a16="http://schemas.microsoft.com/office/drawing/2014/main" id="{5108DC82-1FDA-BE0D-1C61-D0E1C029D9D6}"/>
              </a:ext>
            </a:extLst>
          </p:cNvPr>
          <p:cNvCxnSpPr>
            <a:cxnSpLocks/>
          </p:cNvCxnSpPr>
          <p:nvPr/>
        </p:nvCxnSpPr>
        <p:spPr>
          <a:xfrm flipH="1" flipV="1">
            <a:off x="3544711" y="4239111"/>
            <a:ext cx="321734" cy="39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781D41F2-E0D4-A413-A85B-902745989FDC}"/>
              </a:ext>
            </a:extLst>
          </p:cNvPr>
          <p:cNvCxnSpPr>
            <a:cxnSpLocks/>
          </p:cNvCxnSpPr>
          <p:nvPr/>
        </p:nvCxnSpPr>
        <p:spPr>
          <a:xfrm flipV="1">
            <a:off x="6383867" y="3074105"/>
            <a:ext cx="362656" cy="201621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C8C4ADDD-1FA3-7C7F-519F-70DD640A9C97}"/>
              </a:ext>
            </a:extLst>
          </p:cNvPr>
          <p:cNvCxnSpPr>
            <a:cxnSpLocks/>
          </p:cNvCxnSpPr>
          <p:nvPr/>
        </p:nvCxnSpPr>
        <p:spPr>
          <a:xfrm flipV="1">
            <a:off x="7112000" y="2788665"/>
            <a:ext cx="461433" cy="17660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id="{5AC50056-C69E-4603-0347-654AC8CD4726}"/>
              </a:ext>
            </a:extLst>
          </p:cNvPr>
          <p:cNvCxnSpPr>
            <a:cxnSpLocks/>
          </p:cNvCxnSpPr>
          <p:nvPr/>
        </p:nvCxnSpPr>
        <p:spPr>
          <a:xfrm>
            <a:off x="7834488" y="2788665"/>
            <a:ext cx="639233" cy="276446"/>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מחבר חץ ישר 33">
            <a:extLst>
              <a:ext uri="{FF2B5EF4-FFF2-40B4-BE49-F238E27FC236}">
                <a16:creationId xmlns:a16="http://schemas.microsoft.com/office/drawing/2014/main" id="{50CA4870-834E-D4B7-8C23-3E6A7F7CB630}"/>
              </a:ext>
            </a:extLst>
          </p:cNvPr>
          <p:cNvCxnSpPr>
            <a:cxnSpLocks/>
          </p:cNvCxnSpPr>
          <p:nvPr/>
        </p:nvCxnSpPr>
        <p:spPr>
          <a:xfrm flipH="1">
            <a:off x="8297332" y="3194315"/>
            <a:ext cx="163691" cy="1827478"/>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מחבר חץ ישר 36">
            <a:extLst>
              <a:ext uri="{FF2B5EF4-FFF2-40B4-BE49-F238E27FC236}">
                <a16:creationId xmlns:a16="http://schemas.microsoft.com/office/drawing/2014/main" id="{75563B9A-929D-7230-F997-CD0BF554F493}"/>
              </a:ext>
            </a:extLst>
          </p:cNvPr>
          <p:cNvCxnSpPr>
            <a:cxnSpLocks/>
          </p:cNvCxnSpPr>
          <p:nvPr/>
        </p:nvCxnSpPr>
        <p:spPr>
          <a:xfrm flipH="1" flipV="1">
            <a:off x="4109155" y="4731633"/>
            <a:ext cx="4103511" cy="35207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01CBBD79-5285-4E16-375D-01E400A1876D}"/>
              </a:ext>
            </a:extLst>
          </p:cNvPr>
          <p:cNvCxnSpPr>
            <a:cxnSpLocks/>
          </p:cNvCxnSpPr>
          <p:nvPr/>
        </p:nvCxnSpPr>
        <p:spPr>
          <a:xfrm flipH="1">
            <a:off x="0" y="4108054"/>
            <a:ext cx="3294946" cy="8139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תיבת טקסט 56">
            <a:extLst>
              <a:ext uri="{FF2B5EF4-FFF2-40B4-BE49-F238E27FC236}">
                <a16:creationId xmlns:a16="http://schemas.microsoft.com/office/drawing/2014/main" id="{6C30A5AE-4E9F-1EDD-8330-DEFD1419BA55}"/>
              </a:ext>
            </a:extLst>
          </p:cNvPr>
          <p:cNvSpPr txBox="1"/>
          <p:nvPr/>
        </p:nvSpPr>
        <p:spPr>
          <a:xfrm rot="311094">
            <a:off x="-1028173" y="4936921"/>
            <a:ext cx="9348638" cy="246221"/>
          </a:xfrm>
          <a:prstGeom prst="rect">
            <a:avLst/>
          </a:prstGeom>
          <a:noFill/>
        </p:spPr>
        <p:txBody>
          <a:bodyPr wrap="square" rtlCol="1">
            <a:spAutoFit/>
          </a:bodyPr>
          <a:lstStyle/>
          <a:p>
            <a:r>
              <a:rPr lang="en-US" sz="1000" dirty="0">
                <a:solidFill>
                  <a:srgbClr val="FFFF00"/>
                </a:solidFill>
                <a:highlight>
                  <a:srgbClr val="000000"/>
                </a:highlight>
              </a:rPr>
              <a:t>1  2  3  4  5  6  7  8                                                                      27  28  29  30</a:t>
            </a:r>
            <a:endParaRPr lang="he-IL" sz="1000" dirty="0">
              <a:solidFill>
                <a:srgbClr val="FFFF00"/>
              </a:solidFill>
              <a:highlight>
                <a:srgbClr val="000000"/>
              </a:highlight>
            </a:endParaRPr>
          </a:p>
        </p:txBody>
      </p:sp>
    </p:spTree>
    <p:extLst>
      <p:ext uri="{BB962C8B-B14F-4D97-AF65-F5344CB8AC3E}">
        <p14:creationId xmlns:p14="http://schemas.microsoft.com/office/powerpoint/2010/main" val="407760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descr="תמונה שמכילה עץ, בחוץ, שמיים, נוף&#10;&#10;התיאור נוצר באופן אוטומטי">
            <a:extLst>
              <a:ext uri="{FF2B5EF4-FFF2-40B4-BE49-F238E27FC236}">
                <a16:creationId xmlns:a16="http://schemas.microsoft.com/office/drawing/2014/main" id="{C30F3667-FD58-359F-1547-323DE5301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88"/>
            <a:ext cx="12192001" cy="6883400"/>
          </a:xfrm>
          <a:prstGeom prst="rect">
            <a:avLst/>
          </a:prstGeom>
        </p:spPr>
      </p:pic>
      <p:cxnSp>
        <p:nvCxnSpPr>
          <p:cNvPr id="3" name="מחבר ישר 2">
            <a:extLst>
              <a:ext uri="{FF2B5EF4-FFF2-40B4-BE49-F238E27FC236}">
                <a16:creationId xmlns:a16="http://schemas.microsoft.com/office/drawing/2014/main" id="{95B0D4A2-5B53-A602-DC10-48AC41A540DD}"/>
              </a:ext>
            </a:extLst>
          </p:cNvPr>
          <p:cNvCxnSpPr/>
          <p:nvPr/>
        </p:nvCxnSpPr>
        <p:spPr>
          <a:xfrm>
            <a:off x="4109156" y="4921956"/>
            <a:ext cx="6005688" cy="575733"/>
          </a:xfrm>
          <a:prstGeom prst="line">
            <a:avLst/>
          </a:prstGeom>
          <a:ln w="571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 name="מחבר חץ ישר 3">
            <a:extLst>
              <a:ext uri="{FF2B5EF4-FFF2-40B4-BE49-F238E27FC236}">
                <a16:creationId xmlns:a16="http://schemas.microsoft.com/office/drawing/2014/main" id="{A5A10F30-086A-1729-26F5-B9A2383CE16C}"/>
              </a:ext>
            </a:extLst>
          </p:cNvPr>
          <p:cNvCxnSpPr/>
          <p:nvPr/>
        </p:nvCxnSpPr>
        <p:spPr>
          <a:xfrm flipH="1">
            <a:off x="9493956" y="6366933"/>
            <a:ext cx="1049866" cy="2483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משולש שווה-שוקיים 8">
            <a:extLst>
              <a:ext uri="{FF2B5EF4-FFF2-40B4-BE49-F238E27FC236}">
                <a16:creationId xmlns:a16="http://schemas.microsoft.com/office/drawing/2014/main" id="{7B888D38-6690-66A0-1A8B-01FCF34C7B9F}"/>
              </a:ext>
            </a:extLst>
          </p:cNvPr>
          <p:cNvSpPr/>
          <p:nvPr/>
        </p:nvSpPr>
        <p:spPr>
          <a:xfrm>
            <a:off x="3866445" y="4187825"/>
            <a:ext cx="485421" cy="299509"/>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שולש שווה-שוקיים 9">
            <a:extLst>
              <a:ext uri="{FF2B5EF4-FFF2-40B4-BE49-F238E27FC236}">
                <a16:creationId xmlns:a16="http://schemas.microsoft.com/office/drawing/2014/main" id="{34B1CA9A-5E5F-FE8B-1E71-AE5A350714E2}"/>
              </a:ext>
            </a:extLst>
          </p:cNvPr>
          <p:cNvSpPr/>
          <p:nvPr/>
        </p:nvSpPr>
        <p:spPr>
          <a:xfrm>
            <a:off x="8844843" y="3783895"/>
            <a:ext cx="412045" cy="268817"/>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a:extLst>
              <a:ext uri="{FF2B5EF4-FFF2-40B4-BE49-F238E27FC236}">
                <a16:creationId xmlns:a16="http://schemas.microsoft.com/office/drawing/2014/main" id="{690863D8-ADDE-87FA-E0B5-0A231C4B1D8B}"/>
              </a:ext>
            </a:extLst>
          </p:cNvPr>
          <p:cNvCxnSpPr>
            <a:cxnSpLocks/>
          </p:cNvCxnSpPr>
          <p:nvPr/>
        </p:nvCxnSpPr>
        <p:spPr>
          <a:xfrm flipH="1" flipV="1">
            <a:off x="3544711" y="4239111"/>
            <a:ext cx="321734" cy="39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משולש שווה-שוקיים 11">
            <a:extLst>
              <a:ext uri="{FF2B5EF4-FFF2-40B4-BE49-F238E27FC236}">
                <a16:creationId xmlns:a16="http://schemas.microsoft.com/office/drawing/2014/main" id="{22105BEC-FFE7-3F66-6AF3-206FD6B1D9B6}"/>
              </a:ext>
            </a:extLst>
          </p:cNvPr>
          <p:cNvSpPr/>
          <p:nvPr/>
        </p:nvSpPr>
        <p:spPr>
          <a:xfrm>
            <a:off x="6989233" y="3548242"/>
            <a:ext cx="169333" cy="273756"/>
          </a:xfrm>
          <a:prstGeom prs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8" name="מחבר חץ ישר 17">
            <a:extLst>
              <a:ext uri="{FF2B5EF4-FFF2-40B4-BE49-F238E27FC236}">
                <a16:creationId xmlns:a16="http://schemas.microsoft.com/office/drawing/2014/main" id="{41DD4614-F322-BFD7-0579-E633599AF726}"/>
              </a:ext>
            </a:extLst>
          </p:cNvPr>
          <p:cNvCxnSpPr>
            <a:cxnSpLocks/>
          </p:cNvCxnSpPr>
          <p:nvPr/>
        </p:nvCxnSpPr>
        <p:spPr>
          <a:xfrm flipV="1">
            <a:off x="6287910" y="3829712"/>
            <a:ext cx="829735" cy="1252890"/>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29B0AE71-4F8E-FA58-2BEF-AB23C702E54F}"/>
              </a:ext>
            </a:extLst>
          </p:cNvPr>
          <p:cNvCxnSpPr>
            <a:cxnSpLocks/>
          </p:cNvCxnSpPr>
          <p:nvPr/>
        </p:nvCxnSpPr>
        <p:spPr>
          <a:xfrm flipH="1">
            <a:off x="4351866" y="3783895"/>
            <a:ext cx="2544233" cy="835424"/>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E52B83B9-8636-9C86-C990-61019CF70043}"/>
              </a:ext>
            </a:extLst>
          </p:cNvPr>
          <p:cNvCxnSpPr>
            <a:cxnSpLocks/>
          </p:cNvCxnSpPr>
          <p:nvPr/>
        </p:nvCxnSpPr>
        <p:spPr>
          <a:xfrm flipH="1">
            <a:off x="0" y="4108054"/>
            <a:ext cx="3294946" cy="8139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7F4F21C9-EAA2-8F3C-E965-3EE0E55421D4}"/>
              </a:ext>
            </a:extLst>
          </p:cNvPr>
          <p:cNvSpPr txBox="1"/>
          <p:nvPr/>
        </p:nvSpPr>
        <p:spPr>
          <a:xfrm rot="311094">
            <a:off x="-1028173" y="4936921"/>
            <a:ext cx="9348638" cy="246221"/>
          </a:xfrm>
          <a:prstGeom prst="rect">
            <a:avLst/>
          </a:prstGeom>
          <a:noFill/>
        </p:spPr>
        <p:txBody>
          <a:bodyPr wrap="square" rtlCol="1">
            <a:spAutoFit/>
          </a:bodyPr>
          <a:lstStyle/>
          <a:p>
            <a:r>
              <a:rPr lang="en-US" sz="1000" dirty="0">
                <a:solidFill>
                  <a:srgbClr val="FFFF00"/>
                </a:solidFill>
                <a:highlight>
                  <a:srgbClr val="000000"/>
                </a:highlight>
              </a:rPr>
              <a:t>1  2  3  4  5  6  7  8                                                                      27  28  29  30</a:t>
            </a:r>
            <a:endParaRPr lang="he-IL" sz="1000" dirty="0">
              <a:solidFill>
                <a:srgbClr val="FFFF00"/>
              </a:solidFill>
              <a:highlight>
                <a:srgbClr val="000000"/>
              </a:highlight>
            </a:endParaRPr>
          </a:p>
        </p:txBody>
      </p:sp>
    </p:spTree>
    <p:extLst>
      <p:ext uri="{BB962C8B-B14F-4D97-AF65-F5344CB8AC3E}">
        <p14:creationId xmlns:p14="http://schemas.microsoft.com/office/powerpoint/2010/main" val="137312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7AE138-7BF2-53EA-99AA-7B38259A751A}"/>
              </a:ext>
            </a:extLst>
          </p:cNvPr>
          <p:cNvSpPr>
            <a:spLocks noGrp="1"/>
          </p:cNvSpPr>
          <p:nvPr>
            <p:ph type="title"/>
          </p:nvPr>
        </p:nvSpPr>
        <p:spPr/>
        <p:txBody>
          <a:bodyPr/>
          <a:lstStyle/>
          <a:p>
            <a:r>
              <a:rPr lang="he-IL" dirty="0"/>
              <a:t>מסלול רכיבה</a:t>
            </a:r>
          </a:p>
        </p:txBody>
      </p:sp>
      <p:sp>
        <p:nvSpPr>
          <p:cNvPr id="4" name="מציין מיקום תוכן 3">
            <a:extLst>
              <a:ext uri="{FF2B5EF4-FFF2-40B4-BE49-F238E27FC236}">
                <a16:creationId xmlns:a16="http://schemas.microsoft.com/office/drawing/2014/main" id="{F160FAF0-56C9-609E-8CDA-4A3C08B1A0C7}"/>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7BAFB079-0FC1-B6D7-7B97-FA9AA7E2100F}"/>
              </a:ext>
            </a:extLst>
          </p:cNvPr>
          <p:cNvPicPr>
            <a:picLocks noChangeAspect="1"/>
          </p:cNvPicPr>
          <p:nvPr/>
        </p:nvPicPr>
        <p:blipFill rotWithShape="1">
          <a:blip r:embed="rId2"/>
          <a:srcRect l="42577" t="29323" r="26845" b="7943"/>
          <a:stretch/>
        </p:blipFill>
        <p:spPr>
          <a:xfrm>
            <a:off x="0" y="1243373"/>
            <a:ext cx="12192000" cy="5614627"/>
          </a:xfrm>
          <a:prstGeom prst="rect">
            <a:avLst/>
          </a:prstGeom>
        </p:spPr>
      </p:pic>
    </p:spTree>
    <p:extLst>
      <p:ext uri="{BB962C8B-B14F-4D97-AF65-F5344CB8AC3E}">
        <p14:creationId xmlns:p14="http://schemas.microsoft.com/office/powerpoint/2010/main" val="73429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FB65676E-EFD4-650F-1137-CDBF52A474D8}"/>
              </a:ext>
            </a:extLst>
          </p:cNvPr>
          <p:cNvPicPr>
            <a:picLocks noChangeAspect="1"/>
          </p:cNvPicPr>
          <p:nvPr/>
        </p:nvPicPr>
        <p:blipFill rotWithShape="1">
          <a:blip r:embed="rId2"/>
          <a:srcRect l="35539" t="29939" r="14039" b="14034"/>
          <a:stretch/>
        </p:blipFill>
        <p:spPr>
          <a:xfrm>
            <a:off x="282222" y="42333"/>
            <a:ext cx="12192000" cy="6881224"/>
          </a:xfrm>
          <a:prstGeom prst="rect">
            <a:avLst/>
          </a:prstGeom>
        </p:spPr>
      </p:pic>
    </p:spTree>
    <p:extLst>
      <p:ext uri="{BB962C8B-B14F-4D97-AF65-F5344CB8AC3E}">
        <p14:creationId xmlns:p14="http://schemas.microsoft.com/office/powerpoint/2010/main" val="182702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C0E3B5-A597-3D0F-3123-5ECF08CD235D}"/>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F3F90B22-F8F1-76AE-4D3C-4E3EB7B4881D}"/>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4ECBDE65-B131-37A3-3D2D-8A744D6B7FDA}"/>
              </a:ext>
            </a:extLst>
          </p:cNvPr>
          <p:cNvPicPr>
            <a:picLocks noChangeAspect="1"/>
          </p:cNvPicPr>
          <p:nvPr/>
        </p:nvPicPr>
        <p:blipFill rotWithShape="1">
          <a:blip r:embed="rId2"/>
          <a:srcRect l="21923" t="28297" r="34231" b="7942"/>
          <a:stretch/>
        </p:blipFill>
        <p:spPr>
          <a:xfrm>
            <a:off x="0" y="-1"/>
            <a:ext cx="12192000" cy="6900881"/>
          </a:xfrm>
          <a:prstGeom prst="rect">
            <a:avLst/>
          </a:prstGeom>
        </p:spPr>
      </p:pic>
      <p:sp>
        <p:nvSpPr>
          <p:cNvPr id="6" name="אליפסה 5">
            <a:extLst>
              <a:ext uri="{FF2B5EF4-FFF2-40B4-BE49-F238E27FC236}">
                <a16:creationId xmlns:a16="http://schemas.microsoft.com/office/drawing/2014/main" id="{1F850120-5DDB-1F72-1495-3526E0EBA5CE}"/>
              </a:ext>
            </a:extLst>
          </p:cNvPr>
          <p:cNvSpPr/>
          <p:nvPr/>
        </p:nvSpPr>
        <p:spPr>
          <a:xfrm>
            <a:off x="1332089" y="895755"/>
            <a:ext cx="1151467" cy="891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 name="מחבר ישר 7">
            <a:extLst>
              <a:ext uri="{FF2B5EF4-FFF2-40B4-BE49-F238E27FC236}">
                <a16:creationId xmlns:a16="http://schemas.microsoft.com/office/drawing/2014/main" id="{9D5297EF-3C10-F477-E96C-9E5176F5D324}"/>
              </a:ext>
            </a:extLst>
          </p:cNvPr>
          <p:cNvCxnSpPr/>
          <p:nvPr/>
        </p:nvCxnSpPr>
        <p:spPr>
          <a:xfrm>
            <a:off x="2506133" y="1606947"/>
            <a:ext cx="1162756" cy="583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מחבר ישר 8">
            <a:extLst>
              <a:ext uri="{FF2B5EF4-FFF2-40B4-BE49-F238E27FC236}">
                <a16:creationId xmlns:a16="http://schemas.microsoft.com/office/drawing/2014/main" id="{BF01BF81-56D5-FD4D-35CB-7B7BC0CAD4E8}"/>
              </a:ext>
            </a:extLst>
          </p:cNvPr>
          <p:cNvCxnSpPr>
            <a:cxnSpLocks/>
          </p:cNvCxnSpPr>
          <p:nvPr/>
        </p:nvCxnSpPr>
        <p:spPr>
          <a:xfrm>
            <a:off x="3668889" y="2190044"/>
            <a:ext cx="304800" cy="406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21FC237-08FF-8E61-8FF9-CCD2D546B07E}"/>
              </a:ext>
            </a:extLst>
          </p:cNvPr>
          <p:cNvCxnSpPr>
            <a:cxnSpLocks/>
          </p:cNvCxnSpPr>
          <p:nvPr/>
        </p:nvCxnSpPr>
        <p:spPr>
          <a:xfrm>
            <a:off x="5757334" y="3545342"/>
            <a:ext cx="0" cy="331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C2B52586-38EA-2B9B-FF10-3A52D31CA80B}"/>
              </a:ext>
            </a:extLst>
          </p:cNvPr>
          <p:cNvCxnSpPr>
            <a:cxnSpLocks/>
          </p:cNvCxnSpPr>
          <p:nvPr/>
        </p:nvCxnSpPr>
        <p:spPr>
          <a:xfrm>
            <a:off x="3973689" y="2596444"/>
            <a:ext cx="1778000" cy="86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8CB3C438-D7AB-B918-D567-39C445C20A93}"/>
              </a:ext>
            </a:extLst>
          </p:cNvPr>
          <p:cNvCxnSpPr>
            <a:cxnSpLocks/>
          </p:cNvCxnSpPr>
          <p:nvPr/>
        </p:nvCxnSpPr>
        <p:spPr>
          <a:xfrm flipV="1">
            <a:off x="5350933" y="3886757"/>
            <a:ext cx="400756" cy="2336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אליפסה 17">
            <a:extLst>
              <a:ext uri="{FF2B5EF4-FFF2-40B4-BE49-F238E27FC236}">
                <a16:creationId xmlns:a16="http://schemas.microsoft.com/office/drawing/2014/main" id="{02BDB8FC-AD6F-C026-298F-DFEDAEDF4F29}"/>
              </a:ext>
            </a:extLst>
          </p:cNvPr>
          <p:cNvSpPr/>
          <p:nvPr/>
        </p:nvSpPr>
        <p:spPr>
          <a:xfrm>
            <a:off x="3262491" y="4135640"/>
            <a:ext cx="5373508" cy="2812142"/>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 name="מחבר חץ ישר 19">
            <a:extLst>
              <a:ext uri="{FF2B5EF4-FFF2-40B4-BE49-F238E27FC236}">
                <a16:creationId xmlns:a16="http://schemas.microsoft.com/office/drawing/2014/main" id="{DAC3DB40-7BFD-DFF9-D021-5BE73C37DF22}"/>
              </a:ext>
            </a:extLst>
          </p:cNvPr>
          <p:cNvCxnSpPr/>
          <p:nvPr/>
        </p:nvCxnSpPr>
        <p:spPr>
          <a:xfrm flipH="1" flipV="1">
            <a:off x="2325511" y="1825625"/>
            <a:ext cx="3127022" cy="163464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1434ECF6-A6EB-932E-AADD-43B4C9333255}"/>
              </a:ext>
            </a:extLst>
          </p:cNvPr>
          <p:cNvCxnSpPr>
            <a:cxnSpLocks/>
          </p:cNvCxnSpPr>
          <p:nvPr/>
        </p:nvCxnSpPr>
        <p:spPr>
          <a:xfrm flipH="1" flipV="1">
            <a:off x="838200" y="1434163"/>
            <a:ext cx="1351845" cy="3914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41C6E180-B71E-85D5-2BF4-11EE5CC06593}"/>
              </a:ext>
            </a:extLst>
          </p:cNvPr>
          <p:cNvCxnSpPr>
            <a:cxnSpLocks/>
          </p:cNvCxnSpPr>
          <p:nvPr/>
        </p:nvCxnSpPr>
        <p:spPr>
          <a:xfrm flipV="1">
            <a:off x="702734" y="630240"/>
            <a:ext cx="471310" cy="4563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id="{6E42F42A-68AB-68B9-398E-6E72F43D481C}"/>
              </a:ext>
            </a:extLst>
          </p:cNvPr>
          <p:cNvCxnSpPr>
            <a:cxnSpLocks/>
          </p:cNvCxnSpPr>
          <p:nvPr/>
        </p:nvCxnSpPr>
        <p:spPr>
          <a:xfrm>
            <a:off x="1332089" y="630240"/>
            <a:ext cx="1645356" cy="3976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תיבת טקסט 29">
            <a:extLst>
              <a:ext uri="{FF2B5EF4-FFF2-40B4-BE49-F238E27FC236}">
                <a16:creationId xmlns:a16="http://schemas.microsoft.com/office/drawing/2014/main" id="{83382F8B-05BE-2B9B-38EE-5AE988295B9A}"/>
              </a:ext>
            </a:extLst>
          </p:cNvPr>
          <p:cNvSpPr txBox="1"/>
          <p:nvPr/>
        </p:nvSpPr>
        <p:spPr>
          <a:xfrm>
            <a:off x="4374444" y="5199032"/>
            <a:ext cx="2754489" cy="646331"/>
          </a:xfrm>
          <a:prstGeom prst="rect">
            <a:avLst/>
          </a:prstGeom>
          <a:noFill/>
        </p:spPr>
        <p:txBody>
          <a:bodyPr wrap="square" rtlCol="1">
            <a:spAutoFit/>
          </a:bodyPr>
          <a:lstStyle/>
          <a:p>
            <a:r>
              <a:rPr lang="he-IL" sz="3600" b="1" dirty="0">
                <a:solidFill>
                  <a:srgbClr val="FFFF00"/>
                </a:solidFill>
              </a:rPr>
              <a:t>אזור רכיבה</a:t>
            </a:r>
          </a:p>
        </p:txBody>
      </p:sp>
      <p:sp>
        <p:nvSpPr>
          <p:cNvPr id="31" name="תיבת טקסט 30">
            <a:extLst>
              <a:ext uri="{FF2B5EF4-FFF2-40B4-BE49-F238E27FC236}">
                <a16:creationId xmlns:a16="http://schemas.microsoft.com/office/drawing/2014/main" id="{F37EF2F8-D5C2-D5E0-0B8F-A17CB3251DE2}"/>
              </a:ext>
            </a:extLst>
          </p:cNvPr>
          <p:cNvSpPr txBox="1"/>
          <p:nvPr/>
        </p:nvSpPr>
        <p:spPr>
          <a:xfrm>
            <a:off x="-292100" y="1657043"/>
            <a:ext cx="2754489" cy="646331"/>
          </a:xfrm>
          <a:prstGeom prst="rect">
            <a:avLst/>
          </a:prstGeom>
          <a:noFill/>
        </p:spPr>
        <p:txBody>
          <a:bodyPr wrap="square" rtlCol="1">
            <a:spAutoFit/>
          </a:bodyPr>
          <a:lstStyle/>
          <a:p>
            <a:r>
              <a:rPr lang="he-IL" sz="3600" b="1" dirty="0">
                <a:solidFill>
                  <a:srgbClr val="FFFF00"/>
                </a:solidFill>
              </a:rPr>
              <a:t>אזור שחיה</a:t>
            </a:r>
          </a:p>
        </p:txBody>
      </p:sp>
      <p:sp>
        <p:nvSpPr>
          <p:cNvPr id="32" name="אליפסה 31">
            <a:extLst>
              <a:ext uri="{FF2B5EF4-FFF2-40B4-BE49-F238E27FC236}">
                <a16:creationId xmlns:a16="http://schemas.microsoft.com/office/drawing/2014/main" id="{4C99493C-545D-0287-E1DE-91A238A8BB6B}"/>
              </a:ext>
            </a:extLst>
          </p:cNvPr>
          <p:cNvSpPr/>
          <p:nvPr/>
        </p:nvSpPr>
        <p:spPr>
          <a:xfrm>
            <a:off x="5291666" y="3115790"/>
            <a:ext cx="798690" cy="68896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תיבת טקסט 32">
            <a:extLst>
              <a:ext uri="{FF2B5EF4-FFF2-40B4-BE49-F238E27FC236}">
                <a16:creationId xmlns:a16="http://schemas.microsoft.com/office/drawing/2014/main" id="{CCB47A6C-4F58-939D-307F-45AA4AF8A241}"/>
              </a:ext>
            </a:extLst>
          </p:cNvPr>
          <p:cNvSpPr txBox="1"/>
          <p:nvPr/>
        </p:nvSpPr>
        <p:spPr>
          <a:xfrm>
            <a:off x="5397500" y="2549542"/>
            <a:ext cx="2754489" cy="646331"/>
          </a:xfrm>
          <a:prstGeom prst="rect">
            <a:avLst/>
          </a:prstGeom>
          <a:noFill/>
        </p:spPr>
        <p:txBody>
          <a:bodyPr wrap="square" rtlCol="1">
            <a:spAutoFit/>
          </a:bodyPr>
          <a:lstStyle/>
          <a:p>
            <a:r>
              <a:rPr lang="he-IL" sz="3600" b="1" dirty="0">
                <a:solidFill>
                  <a:srgbClr val="FFFF00"/>
                </a:solidFill>
              </a:rPr>
              <a:t>שטחי החלפה</a:t>
            </a:r>
          </a:p>
        </p:txBody>
      </p:sp>
      <p:sp>
        <p:nvSpPr>
          <p:cNvPr id="34" name="מלבן 33">
            <a:extLst>
              <a:ext uri="{FF2B5EF4-FFF2-40B4-BE49-F238E27FC236}">
                <a16:creationId xmlns:a16="http://schemas.microsoft.com/office/drawing/2014/main" id="{3C81D86E-B54F-1C01-82DC-D5F27F4DBA05}"/>
              </a:ext>
            </a:extLst>
          </p:cNvPr>
          <p:cNvSpPr/>
          <p:nvPr/>
        </p:nvSpPr>
        <p:spPr>
          <a:xfrm rot="833649">
            <a:off x="1656455" y="750974"/>
            <a:ext cx="3115734" cy="284034"/>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תיבת טקסט 34">
            <a:extLst>
              <a:ext uri="{FF2B5EF4-FFF2-40B4-BE49-F238E27FC236}">
                <a16:creationId xmlns:a16="http://schemas.microsoft.com/office/drawing/2014/main" id="{EAF8AC6D-258B-4D05-0641-7B40E4E152CC}"/>
              </a:ext>
            </a:extLst>
          </p:cNvPr>
          <p:cNvSpPr txBox="1"/>
          <p:nvPr/>
        </p:nvSpPr>
        <p:spPr>
          <a:xfrm>
            <a:off x="1309510" y="122925"/>
            <a:ext cx="2754489" cy="646331"/>
          </a:xfrm>
          <a:prstGeom prst="rect">
            <a:avLst/>
          </a:prstGeom>
          <a:noFill/>
        </p:spPr>
        <p:txBody>
          <a:bodyPr wrap="square" rtlCol="1">
            <a:spAutoFit/>
          </a:bodyPr>
          <a:lstStyle/>
          <a:p>
            <a:r>
              <a:rPr lang="he-IL" sz="3600" b="1" dirty="0">
                <a:solidFill>
                  <a:srgbClr val="FFFF00"/>
                </a:solidFill>
              </a:rPr>
              <a:t>חניות</a:t>
            </a:r>
          </a:p>
        </p:txBody>
      </p:sp>
    </p:spTree>
    <p:extLst>
      <p:ext uri="{BB962C8B-B14F-4D97-AF65-F5344CB8AC3E}">
        <p14:creationId xmlns:p14="http://schemas.microsoft.com/office/powerpoint/2010/main" val="244378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D134A4A-0ECB-B0DA-B22C-C0FC81C2983C}"/>
              </a:ext>
            </a:extLst>
          </p:cNvPr>
          <p:cNvPicPr>
            <a:picLocks noChangeAspect="1"/>
          </p:cNvPicPr>
          <p:nvPr/>
        </p:nvPicPr>
        <p:blipFill rotWithShape="1">
          <a:blip r:embed="rId2"/>
          <a:srcRect l="26077" t="27682" r="14731" b="7877"/>
          <a:stretch/>
        </p:blipFill>
        <p:spPr>
          <a:xfrm>
            <a:off x="0" y="0"/>
            <a:ext cx="12192000" cy="6888508"/>
          </a:xfrm>
          <a:prstGeom prst="rect">
            <a:avLst/>
          </a:prstGeom>
        </p:spPr>
      </p:pic>
      <p:sp>
        <p:nvSpPr>
          <p:cNvPr id="6" name="תיבת טקסט 5">
            <a:extLst>
              <a:ext uri="{FF2B5EF4-FFF2-40B4-BE49-F238E27FC236}">
                <a16:creationId xmlns:a16="http://schemas.microsoft.com/office/drawing/2014/main" id="{611134AA-681C-C144-3F79-BFA888C07357}"/>
              </a:ext>
            </a:extLst>
          </p:cNvPr>
          <p:cNvSpPr txBox="1"/>
          <p:nvPr/>
        </p:nvSpPr>
        <p:spPr>
          <a:xfrm>
            <a:off x="4405966" y="1781040"/>
            <a:ext cx="3699456" cy="646331"/>
          </a:xfrm>
          <a:prstGeom prst="rect">
            <a:avLst/>
          </a:prstGeom>
          <a:noFill/>
        </p:spPr>
        <p:txBody>
          <a:bodyPr wrap="square" rtlCol="1">
            <a:spAutoFit/>
          </a:bodyPr>
          <a:lstStyle/>
          <a:p>
            <a:r>
              <a:rPr lang="he-IL" sz="3600" b="1" dirty="0">
                <a:solidFill>
                  <a:srgbClr val="FFFF00"/>
                </a:solidFill>
              </a:rPr>
              <a:t>נקודת ההחלפה</a:t>
            </a:r>
          </a:p>
        </p:txBody>
      </p:sp>
      <p:sp>
        <p:nvSpPr>
          <p:cNvPr id="7" name="חץ: מעגלי 6">
            <a:extLst>
              <a:ext uri="{FF2B5EF4-FFF2-40B4-BE49-F238E27FC236}">
                <a16:creationId xmlns:a16="http://schemas.microsoft.com/office/drawing/2014/main" id="{E734C681-BFCA-7CB2-49FF-37BADFF4394E}"/>
              </a:ext>
            </a:extLst>
          </p:cNvPr>
          <p:cNvSpPr/>
          <p:nvPr/>
        </p:nvSpPr>
        <p:spPr>
          <a:xfrm rot="2054791">
            <a:off x="2279966" y="835558"/>
            <a:ext cx="607641" cy="587022"/>
          </a:xfrm>
          <a:prstGeom prst="circular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sp>
        <p:nvSpPr>
          <p:cNvPr id="8" name="תיבת טקסט 7">
            <a:extLst>
              <a:ext uri="{FF2B5EF4-FFF2-40B4-BE49-F238E27FC236}">
                <a16:creationId xmlns:a16="http://schemas.microsoft.com/office/drawing/2014/main" id="{1441DF6C-1B53-56EF-2D0B-AD02F449EAE8}"/>
              </a:ext>
            </a:extLst>
          </p:cNvPr>
          <p:cNvSpPr txBox="1"/>
          <p:nvPr/>
        </p:nvSpPr>
        <p:spPr>
          <a:xfrm>
            <a:off x="-137530" y="1129069"/>
            <a:ext cx="3699456" cy="1200329"/>
          </a:xfrm>
          <a:prstGeom prst="rect">
            <a:avLst/>
          </a:prstGeom>
          <a:noFill/>
        </p:spPr>
        <p:txBody>
          <a:bodyPr wrap="square" rtlCol="1">
            <a:spAutoFit/>
          </a:bodyPr>
          <a:lstStyle/>
          <a:p>
            <a:r>
              <a:rPr lang="he-IL" sz="3600" b="1" dirty="0">
                <a:solidFill>
                  <a:srgbClr val="FFFF00"/>
                </a:solidFill>
              </a:rPr>
              <a:t>נקודת סיבוב של הרץ הרביעי</a:t>
            </a:r>
          </a:p>
        </p:txBody>
      </p:sp>
      <p:sp>
        <p:nvSpPr>
          <p:cNvPr id="9" name="קשת מלאה 8">
            <a:extLst>
              <a:ext uri="{FF2B5EF4-FFF2-40B4-BE49-F238E27FC236}">
                <a16:creationId xmlns:a16="http://schemas.microsoft.com/office/drawing/2014/main" id="{3E1B946B-F7FC-81E3-3595-A45015F26E80}"/>
              </a:ext>
            </a:extLst>
          </p:cNvPr>
          <p:cNvSpPr/>
          <p:nvPr/>
        </p:nvSpPr>
        <p:spPr>
          <a:xfrm>
            <a:off x="6637866" y="3815644"/>
            <a:ext cx="519289" cy="846667"/>
          </a:xfrm>
          <a:prstGeom prst="blockArc">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תיבת טקסט 9">
            <a:extLst>
              <a:ext uri="{FF2B5EF4-FFF2-40B4-BE49-F238E27FC236}">
                <a16:creationId xmlns:a16="http://schemas.microsoft.com/office/drawing/2014/main" id="{AEA4F0D8-A15D-DB99-14A5-543C5610DD65}"/>
              </a:ext>
            </a:extLst>
          </p:cNvPr>
          <p:cNvSpPr txBox="1"/>
          <p:nvPr/>
        </p:nvSpPr>
        <p:spPr>
          <a:xfrm>
            <a:off x="4592233" y="3254107"/>
            <a:ext cx="3699456" cy="646331"/>
          </a:xfrm>
          <a:prstGeom prst="rect">
            <a:avLst/>
          </a:prstGeom>
          <a:noFill/>
        </p:spPr>
        <p:txBody>
          <a:bodyPr wrap="square" rtlCol="1">
            <a:spAutoFit/>
          </a:bodyPr>
          <a:lstStyle/>
          <a:p>
            <a:r>
              <a:rPr lang="he-IL" sz="3600" b="1" dirty="0">
                <a:solidFill>
                  <a:srgbClr val="FFFF00"/>
                </a:solidFill>
              </a:rPr>
              <a:t>שער סיום</a:t>
            </a:r>
          </a:p>
        </p:txBody>
      </p:sp>
      <p:cxnSp>
        <p:nvCxnSpPr>
          <p:cNvPr id="12" name="מחבר חץ ישר 11">
            <a:extLst>
              <a:ext uri="{FF2B5EF4-FFF2-40B4-BE49-F238E27FC236}">
                <a16:creationId xmlns:a16="http://schemas.microsoft.com/office/drawing/2014/main" id="{0A87AFBD-4F6C-0F56-25BD-C54CC2EFC0F6}"/>
              </a:ext>
            </a:extLst>
          </p:cNvPr>
          <p:cNvCxnSpPr/>
          <p:nvPr/>
        </p:nvCxnSpPr>
        <p:spPr>
          <a:xfrm>
            <a:off x="3714044" y="891822"/>
            <a:ext cx="1659467" cy="650847"/>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8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60B1E6-04E4-4E25-5B63-1FED6617C5B9}"/>
              </a:ext>
            </a:extLst>
          </p:cNvPr>
          <p:cNvSpPr>
            <a:spLocks noGrp="1"/>
          </p:cNvSpPr>
          <p:nvPr>
            <p:ph type="title"/>
          </p:nvPr>
        </p:nvSpPr>
        <p:spPr/>
        <p:txBody>
          <a:bodyPr/>
          <a:lstStyle/>
          <a:p>
            <a:r>
              <a:rPr lang="he-IL" dirty="0"/>
              <a:t>תודה רבה...</a:t>
            </a:r>
          </a:p>
        </p:txBody>
      </p:sp>
      <p:sp>
        <p:nvSpPr>
          <p:cNvPr id="3" name="מציין מיקום תוכן 2">
            <a:extLst>
              <a:ext uri="{FF2B5EF4-FFF2-40B4-BE49-F238E27FC236}">
                <a16:creationId xmlns:a16="http://schemas.microsoft.com/office/drawing/2014/main" id="{10AF1FF3-07EB-B818-7F3E-8F9FD4B76567}"/>
              </a:ext>
            </a:extLst>
          </p:cNvPr>
          <p:cNvSpPr>
            <a:spLocks noGrp="1"/>
          </p:cNvSpPr>
          <p:nvPr>
            <p:ph idx="1"/>
          </p:nvPr>
        </p:nvSpPr>
        <p:spPr/>
        <p:txBody>
          <a:bodyPr/>
          <a:lstStyle/>
          <a:p>
            <a:pPr marL="0" indent="0">
              <a:buNone/>
            </a:pPr>
            <a:r>
              <a:rPr lang="he-IL" dirty="0"/>
              <a:t>להתראות על קו הזינוק ...</a:t>
            </a:r>
          </a:p>
        </p:txBody>
      </p:sp>
      <p:pic>
        <p:nvPicPr>
          <p:cNvPr id="4" name="תמונה 3" descr="תמונה שמכילה גרפיקה, גופן, עיצוב גרפי, לוגו&#10;&#10;התיאור נוצר באופן אוטומטי">
            <a:extLst>
              <a:ext uri="{FF2B5EF4-FFF2-40B4-BE49-F238E27FC236}">
                <a16:creationId xmlns:a16="http://schemas.microsoft.com/office/drawing/2014/main" id="{49B808DB-D4DC-7A98-EAE7-73A289162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83" y="2852204"/>
            <a:ext cx="6776191" cy="3459696"/>
          </a:xfrm>
          <a:prstGeom prst="rect">
            <a:avLst/>
          </a:prstGeom>
        </p:spPr>
      </p:pic>
    </p:spTree>
    <p:extLst>
      <p:ext uri="{BB962C8B-B14F-4D97-AF65-F5344CB8AC3E}">
        <p14:creationId xmlns:p14="http://schemas.microsoft.com/office/powerpoint/2010/main" val="338558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DCBCE209-7448-E6AD-DBB8-225BB212BA64}"/>
              </a:ext>
            </a:extLst>
          </p:cNvPr>
          <p:cNvSpPr>
            <a:spLocks noGrp="1"/>
          </p:cNvSpPr>
          <p:nvPr>
            <p:ph type="title"/>
          </p:nvPr>
        </p:nvSpPr>
        <p:spPr>
          <a:xfrm>
            <a:off x="1137037" y="741082"/>
            <a:ext cx="9274512" cy="949606"/>
          </a:xfrm>
        </p:spPr>
        <p:txBody>
          <a:bodyPr>
            <a:normAutofit/>
          </a:bodyPr>
          <a:lstStyle/>
          <a:p>
            <a:r>
              <a:rPr lang="he-IL"/>
              <a:t>לו"ז ליום חמישי 21.12.23</a:t>
            </a:r>
          </a:p>
        </p:txBody>
      </p:sp>
      <p:sp>
        <p:nvSpPr>
          <p:cNvPr id="41" name="Freeform: Shape 40">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מציין מיקום תוכן 11">
            <a:extLst>
              <a:ext uri="{FF2B5EF4-FFF2-40B4-BE49-F238E27FC236}">
                <a16:creationId xmlns:a16="http://schemas.microsoft.com/office/drawing/2014/main" id="{58571B7E-E4C0-BE35-6A39-EF6C1F0F8DB8}"/>
              </a:ext>
            </a:extLst>
          </p:cNvPr>
          <p:cNvGraphicFramePr>
            <a:graphicFrameLocks noGrp="1"/>
          </p:cNvGraphicFramePr>
          <p:nvPr>
            <p:ph idx="1"/>
            <p:extLst>
              <p:ext uri="{D42A27DB-BD31-4B8C-83A1-F6EECF244321}">
                <p14:modId xmlns:p14="http://schemas.microsoft.com/office/powerpoint/2010/main" val="1473891943"/>
              </p:ext>
            </p:extLst>
          </p:nvPr>
        </p:nvGraphicFramePr>
        <p:xfrm>
          <a:off x="2251172" y="1757889"/>
          <a:ext cx="7689655" cy="4850301"/>
        </p:xfrm>
        <a:graphic>
          <a:graphicData uri="http://schemas.openxmlformats.org/drawingml/2006/table">
            <a:tbl>
              <a:tblPr rtl="1"/>
              <a:tblGrid>
                <a:gridCol w="1511819">
                  <a:extLst>
                    <a:ext uri="{9D8B030D-6E8A-4147-A177-3AD203B41FA5}">
                      <a16:colId xmlns:a16="http://schemas.microsoft.com/office/drawing/2014/main" val="2972373496"/>
                    </a:ext>
                  </a:extLst>
                </a:gridCol>
                <a:gridCol w="1171883">
                  <a:extLst>
                    <a:ext uri="{9D8B030D-6E8A-4147-A177-3AD203B41FA5}">
                      <a16:colId xmlns:a16="http://schemas.microsoft.com/office/drawing/2014/main" val="2805559915"/>
                    </a:ext>
                  </a:extLst>
                </a:gridCol>
                <a:gridCol w="1558907">
                  <a:extLst>
                    <a:ext uri="{9D8B030D-6E8A-4147-A177-3AD203B41FA5}">
                      <a16:colId xmlns:a16="http://schemas.microsoft.com/office/drawing/2014/main" val="2893030484"/>
                    </a:ext>
                  </a:extLst>
                </a:gridCol>
                <a:gridCol w="1052678">
                  <a:extLst>
                    <a:ext uri="{9D8B030D-6E8A-4147-A177-3AD203B41FA5}">
                      <a16:colId xmlns:a16="http://schemas.microsoft.com/office/drawing/2014/main" val="1645820544"/>
                    </a:ext>
                  </a:extLst>
                </a:gridCol>
                <a:gridCol w="2394368">
                  <a:extLst>
                    <a:ext uri="{9D8B030D-6E8A-4147-A177-3AD203B41FA5}">
                      <a16:colId xmlns:a16="http://schemas.microsoft.com/office/drawing/2014/main" val="3817556341"/>
                    </a:ext>
                  </a:extLst>
                </a:gridCol>
              </a:tblGrid>
              <a:tr h="255279">
                <a:tc>
                  <a:txBody>
                    <a:bodyPr/>
                    <a:lstStyle/>
                    <a:p>
                      <a:pPr algn="ctr" rtl="1" fontAlgn="b">
                        <a:spcBef>
                          <a:spcPts val="0"/>
                        </a:spcBef>
                        <a:spcAft>
                          <a:spcPts val="0"/>
                        </a:spcAft>
                      </a:pPr>
                      <a:r>
                        <a:rPr lang="he-IL" sz="1200" b="1" i="0" u="none" strike="noStrike">
                          <a:solidFill>
                            <a:srgbClr val="000000"/>
                          </a:solidFill>
                          <a:effectLst/>
                          <a:latin typeface="Arial" panose="020B0604020202020204" pitchFamily="34" charset="0"/>
                        </a:rPr>
                        <a:t>קפסולה</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200" b="1" i="0" u="none" strike="noStrike">
                          <a:solidFill>
                            <a:srgbClr val="000000"/>
                          </a:solidFill>
                          <a:effectLst/>
                          <a:latin typeface="Arial" panose="020B0604020202020204" pitchFamily="34" charset="0"/>
                        </a:rPr>
                        <a:t>Check In</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200" b="1" i="0" u="none" strike="noStrike">
                          <a:solidFill>
                            <a:srgbClr val="000000"/>
                          </a:solidFill>
                          <a:effectLst/>
                          <a:latin typeface="Arial" panose="020B0604020202020204" pitchFamily="34" charset="0"/>
                        </a:rPr>
                        <a:t>כניסה לחימום </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200" b="1" i="0" u="none" strike="noStrike">
                          <a:solidFill>
                            <a:srgbClr val="000000"/>
                          </a:solidFill>
                          <a:effectLst/>
                          <a:latin typeface="Arial" panose="020B0604020202020204" pitchFamily="34" charset="0"/>
                        </a:rPr>
                        <a:t>זינוק</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200" b="1" i="0" u="none" strike="noStrike">
                          <a:solidFill>
                            <a:srgbClr val="000000"/>
                          </a:solidFill>
                          <a:effectLst/>
                          <a:latin typeface="Arial" panose="020B0604020202020204" pitchFamily="34" charset="0"/>
                        </a:rPr>
                        <a:t>מקצה</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4995331"/>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A</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06:25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6:30-6:45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07:00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1 בנים 16-19</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139259"/>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B</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06:25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7:15-7:25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07:35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2 בנים 16-19</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731718"/>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C</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07:35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7:50-8:00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08:10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1 בנים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923014"/>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D</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08:10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8:25-8:35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08:45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2 בנים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777967"/>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A</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08:45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9:00 - 9:10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09:20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3 בנים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790100"/>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B</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09:20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9:35-9:45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09:55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4 בנים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612779"/>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C</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09:55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 10:10-10:20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10:30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1 בנות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327385"/>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D</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10:30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 10:45-10:55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11:05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חצי גמר 2 בנות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6043391"/>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A</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11:05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11:20 - 11:30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11:40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1 בנים 13</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8708983"/>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B</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11:30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11:45-11:55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12:05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2 בנים 13</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983353"/>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C</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11:55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12:10 - 12:20 </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12:30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1 בנים 12</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4452817"/>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D</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12:20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12:35 - 12:45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12:55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2 בנים 12</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894246"/>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A</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12:45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13:00-13:10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13:20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1 בנות 13</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774958"/>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B</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13:00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13:25-13:35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13:45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זינוק 1 בנות 12</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5116474"/>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C</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13:55-14:10</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14:20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גמר בנים 16-19</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6676322"/>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D</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14:25-14:35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14:40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גמר בנות 16-19</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1357375"/>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A</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14:45-14:55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15:00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a:solidFill>
                            <a:srgbClr val="000000"/>
                          </a:solidFill>
                          <a:effectLst/>
                          <a:latin typeface="Arial" panose="020B0604020202020204" pitchFamily="34" charset="0"/>
                        </a:rPr>
                        <a:t>גמר בנים 14-15</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13229"/>
                  </a:ext>
                </a:extLst>
              </a:tr>
              <a:tr h="255279">
                <a:tc>
                  <a:txBody>
                    <a:bodyPr/>
                    <a:lstStyle/>
                    <a:p>
                      <a:pPr algn="ctr" rtl="0" fontAlgn="b">
                        <a:spcBef>
                          <a:spcPts val="0"/>
                        </a:spcBef>
                        <a:spcAft>
                          <a:spcPts val="0"/>
                        </a:spcAft>
                      </a:pPr>
                      <a:r>
                        <a:rPr lang="en-US" sz="1200" b="0" i="0" u="none" strike="noStrike">
                          <a:solidFill>
                            <a:srgbClr val="000000"/>
                          </a:solidFill>
                          <a:effectLst/>
                          <a:latin typeface="Arial" panose="020B0604020202020204" pitchFamily="34" charset="0"/>
                        </a:rPr>
                        <a:t>B</a:t>
                      </a:r>
                      <a:endParaRPr lang="en-US"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13:35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15:05-15:15</a:t>
                      </a:r>
                      <a:endParaRPr lang="he-IL" sz="1900" b="0" i="0" u="none" strike="noStrike">
                        <a:effectLst/>
                        <a:latin typeface="Arial" panose="020B0604020202020204" pitchFamily="34" charset="0"/>
                      </a:endParaRPr>
                    </a:p>
                  </a:txBody>
                  <a:tcPr marL="9961" marR="9961" marT="9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200" b="0" i="0" u="none" strike="noStrike">
                          <a:solidFill>
                            <a:srgbClr val="000000"/>
                          </a:solidFill>
                          <a:effectLst/>
                          <a:latin typeface="Arial" panose="020B0604020202020204" pitchFamily="34" charset="0"/>
                          <a:cs typeface="Arial" panose="020B0604020202020204" pitchFamily="34" charset="0"/>
                        </a:rPr>
                        <a:t>15:20</a:t>
                      </a:r>
                      <a:endParaRPr lang="he-IL" sz="1900" b="0" i="0" u="none" strike="noStrike">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200" b="0" i="0" u="none" strike="noStrike" dirty="0">
                          <a:solidFill>
                            <a:srgbClr val="000000"/>
                          </a:solidFill>
                          <a:effectLst/>
                          <a:latin typeface="Arial" panose="020B0604020202020204" pitchFamily="34" charset="0"/>
                        </a:rPr>
                        <a:t>גמר בנות 14-15</a:t>
                      </a:r>
                      <a:endParaRPr lang="he-IL" sz="1900" b="0" i="0" u="none" strike="noStrike" dirty="0">
                        <a:effectLst/>
                        <a:latin typeface="Arial" panose="020B0604020202020204" pitchFamily="34" charset="0"/>
                      </a:endParaRPr>
                    </a:p>
                  </a:txBody>
                  <a:tcPr marL="9961" marR="9961" marT="9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9624815"/>
                  </a:ext>
                </a:extLst>
              </a:tr>
            </a:tbl>
          </a:graphicData>
        </a:graphic>
      </p:graphicFrame>
    </p:spTree>
    <p:extLst>
      <p:ext uri="{BB962C8B-B14F-4D97-AF65-F5344CB8AC3E}">
        <p14:creationId xmlns:p14="http://schemas.microsoft.com/office/powerpoint/2010/main" val="97877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6B795A3C-0C29-C329-D613-E43497C28CD4}"/>
              </a:ext>
            </a:extLst>
          </p:cNvPr>
          <p:cNvSpPr>
            <a:spLocks noGrp="1"/>
          </p:cNvSpPr>
          <p:nvPr>
            <p:ph type="title"/>
          </p:nvPr>
        </p:nvSpPr>
        <p:spPr>
          <a:xfrm>
            <a:off x="1137037" y="741082"/>
            <a:ext cx="9274512" cy="949606"/>
          </a:xfrm>
        </p:spPr>
        <p:txBody>
          <a:bodyPr>
            <a:normAutofit/>
          </a:bodyPr>
          <a:lstStyle/>
          <a:p>
            <a:r>
              <a:rPr lang="he-IL" dirty="0"/>
              <a:t>לו"ז ליום שישי 22.12.23</a:t>
            </a:r>
          </a:p>
        </p:txBody>
      </p:sp>
      <p:sp>
        <p:nvSpPr>
          <p:cNvPr id="24" name="Freeform: Shape 23">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4">
            <a:extLst>
              <a:ext uri="{FF2B5EF4-FFF2-40B4-BE49-F238E27FC236}">
                <a16:creationId xmlns:a16="http://schemas.microsoft.com/office/drawing/2014/main" id="{8EC208ED-6601-6159-71AB-758152F97D3A}"/>
              </a:ext>
            </a:extLst>
          </p:cNvPr>
          <p:cNvGraphicFramePr>
            <a:graphicFrameLocks noGrp="1"/>
          </p:cNvGraphicFramePr>
          <p:nvPr>
            <p:ph idx="1"/>
            <p:extLst>
              <p:ext uri="{D42A27DB-BD31-4B8C-83A1-F6EECF244321}">
                <p14:modId xmlns:p14="http://schemas.microsoft.com/office/powerpoint/2010/main" val="2928895900"/>
              </p:ext>
            </p:extLst>
          </p:nvPr>
        </p:nvGraphicFramePr>
        <p:xfrm>
          <a:off x="1631852" y="2007704"/>
          <a:ext cx="8308468" cy="4635066"/>
        </p:xfrm>
        <a:graphic>
          <a:graphicData uri="http://schemas.openxmlformats.org/drawingml/2006/table">
            <a:tbl>
              <a:tblPr rtl="1"/>
              <a:tblGrid>
                <a:gridCol w="1617038">
                  <a:extLst>
                    <a:ext uri="{9D8B030D-6E8A-4147-A177-3AD203B41FA5}">
                      <a16:colId xmlns:a16="http://schemas.microsoft.com/office/drawing/2014/main" val="1658928405"/>
                    </a:ext>
                  </a:extLst>
                </a:gridCol>
                <a:gridCol w="1248419">
                  <a:extLst>
                    <a:ext uri="{9D8B030D-6E8A-4147-A177-3AD203B41FA5}">
                      <a16:colId xmlns:a16="http://schemas.microsoft.com/office/drawing/2014/main" val="843525344"/>
                    </a:ext>
                  </a:extLst>
                </a:gridCol>
                <a:gridCol w="1654111">
                  <a:extLst>
                    <a:ext uri="{9D8B030D-6E8A-4147-A177-3AD203B41FA5}">
                      <a16:colId xmlns:a16="http://schemas.microsoft.com/office/drawing/2014/main" val="3412175673"/>
                    </a:ext>
                  </a:extLst>
                </a:gridCol>
                <a:gridCol w="1119155">
                  <a:extLst>
                    <a:ext uri="{9D8B030D-6E8A-4147-A177-3AD203B41FA5}">
                      <a16:colId xmlns:a16="http://schemas.microsoft.com/office/drawing/2014/main" val="1132873154"/>
                    </a:ext>
                  </a:extLst>
                </a:gridCol>
                <a:gridCol w="2669745">
                  <a:extLst>
                    <a:ext uri="{9D8B030D-6E8A-4147-A177-3AD203B41FA5}">
                      <a16:colId xmlns:a16="http://schemas.microsoft.com/office/drawing/2014/main" val="3895273195"/>
                    </a:ext>
                  </a:extLst>
                </a:gridCol>
              </a:tblGrid>
              <a:tr h="396433">
                <a:tc>
                  <a:txBody>
                    <a:bodyPr/>
                    <a:lstStyle/>
                    <a:p>
                      <a:pPr algn="ctr" rtl="1" fontAlgn="b">
                        <a:spcBef>
                          <a:spcPts val="0"/>
                        </a:spcBef>
                        <a:spcAft>
                          <a:spcPts val="0"/>
                        </a:spcAft>
                      </a:pPr>
                      <a:r>
                        <a:rPr lang="he-IL" sz="1900" b="1" i="0" u="none" strike="noStrike">
                          <a:solidFill>
                            <a:srgbClr val="000000"/>
                          </a:solidFill>
                          <a:effectLst/>
                          <a:latin typeface="Arial" panose="020B0604020202020204" pitchFamily="34" charset="0"/>
                        </a:rPr>
                        <a:t>קפסולה</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900" b="1" i="0" u="none" strike="noStrike">
                          <a:solidFill>
                            <a:srgbClr val="000000"/>
                          </a:solidFill>
                          <a:effectLst/>
                          <a:latin typeface="Arial" panose="020B0604020202020204" pitchFamily="34" charset="0"/>
                        </a:rPr>
                        <a:t>Check In</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900" b="1" i="0" u="none" strike="noStrike">
                          <a:solidFill>
                            <a:srgbClr val="000000"/>
                          </a:solidFill>
                          <a:effectLst/>
                          <a:latin typeface="Arial" panose="020B0604020202020204" pitchFamily="34" charset="0"/>
                        </a:rPr>
                        <a:t>כניסה לחימום </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900" b="1" i="0" u="none" strike="noStrike">
                          <a:solidFill>
                            <a:srgbClr val="000000"/>
                          </a:solidFill>
                          <a:effectLst/>
                          <a:latin typeface="Arial" panose="020B0604020202020204" pitchFamily="34" charset="0"/>
                        </a:rPr>
                        <a:t>זינוק</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b">
                        <a:spcBef>
                          <a:spcPts val="0"/>
                        </a:spcBef>
                        <a:spcAft>
                          <a:spcPts val="0"/>
                        </a:spcAft>
                      </a:pPr>
                      <a:r>
                        <a:rPr lang="he-IL" sz="1900" b="1" i="0" u="none" strike="noStrike">
                          <a:solidFill>
                            <a:srgbClr val="000000"/>
                          </a:solidFill>
                          <a:effectLst/>
                          <a:latin typeface="Arial" panose="020B0604020202020204" pitchFamily="34" charset="0"/>
                        </a:rPr>
                        <a:t>מקצה</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6326276"/>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A</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07:00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08:00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בנים 11</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509235"/>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B</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07:00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08:10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בנים 10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613935"/>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C</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07:00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08:20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2 בנים 10 + 11</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988805"/>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D</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07:00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08:30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בנות 11</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2051951"/>
                  </a:ext>
                </a:extLst>
              </a:tr>
              <a:tr h="371116">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A</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08:15</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08:45</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בנות 10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52471"/>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B</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08:25</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09:00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בנים עד גיל 9</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416381"/>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C</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08:35</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b">
                        <a:spcBef>
                          <a:spcPts val="0"/>
                        </a:spcBef>
                        <a:spcAft>
                          <a:spcPts val="0"/>
                        </a:spcAft>
                      </a:pPr>
                      <a:r>
                        <a:rPr lang="he-IL" sz="1900" b="0" i="0" u="none" strike="noStrike">
                          <a:solidFill>
                            <a:srgbClr val="000000"/>
                          </a:solidFill>
                          <a:effectLst/>
                          <a:latin typeface="Arial" panose="020B0604020202020204" pitchFamily="34" charset="0"/>
                        </a:rPr>
                        <a:t>אין חימום</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09:15</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מקצה 1 בנות עד גיל 9</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705726"/>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D</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09:35</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9:45-10:00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10:10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שליחים גילאי 14 עד עלית</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765806"/>
                  </a:ext>
                </a:extLst>
              </a:tr>
              <a:tr h="396433">
                <a:tc>
                  <a:txBody>
                    <a:bodyPr/>
                    <a:lstStyle/>
                    <a:p>
                      <a:pPr algn="ctr" rtl="0" fontAlgn="b">
                        <a:spcBef>
                          <a:spcPts val="0"/>
                        </a:spcBef>
                        <a:spcAft>
                          <a:spcPts val="0"/>
                        </a:spcAft>
                      </a:pPr>
                      <a:r>
                        <a:rPr lang="en-US" sz="1900" b="0" i="0" u="none" strike="noStrike">
                          <a:solidFill>
                            <a:srgbClr val="000000"/>
                          </a:solidFill>
                          <a:effectLst/>
                          <a:latin typeface="Arial" panose="020B0604020202020204" pitchFamily="34" charset="0"/>
                        </a:rPr>
                        <a:t>A</a:t>
                      </a:r>
                      <a:endParaRPr lang="en-US"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09:35</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9:45-10:00</a:t>
                      </a:r>
                      <a:endParaRPr lang="he-IL" sz="3000" b="0" i="0" u="none" strike="noStrike">
                        <a:effectLst/>
                        <a:latin typeface="Arial" panose="020B0604020202020204" pitchFamily="34" charset="0"/>
                      </a:endParaRPr>
                    </a:p>
                  </a:txBody>
                  <a:tcPr marL="16099" marR="16099" marT="16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he-IL" sz="1900" b="0" i="0" u="none" strike="noStrike">
                          <a:solidFill>
                            <a:srgbClr val="000000"/>
                          </a:solidFill>
                          <a:effectLst/>
                          <a:latin typeface="Arial" panose="020B0604020202020204" pitchFamily="34" charset="0"/>
                          <a:cs typeface="Arial" panose="020B0604020202020204" pitchFamily="34" charset="0"/>
                        </a:rPr>
                        <a:t>12:10</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1" fontAlgn="ctr">
                        <a:spcBef>
                          <a:spcPts val="0"/>
                        </a:spcBef>
                        <a:spcAft>
                          <a:spcPts val="0"/>
                        </a:spcAft>
                      </a:pPr>
                      <a:r>
                        <a:rPr lang="he-IL" sz="1900" b="0" i="0" u="none" strike="noStrike">
                          <a:solidFill>
                            <a:srgbClr val="000000"/>
                          </a:solidFill>
                          <a:effectLst/>
                          <a:latin typeface="Arial" panose="020B0604020202020204" pitchFamily="34" charset="0"/>
                        </a:rPr>
                        <a:t>שליחים גילאי 8-13</a:t>
                      </a:r>
                      <a:endParaRPr lang="he-IL" sz="3000" b="0" i="0" u="none" strike="noStrike">
                        <a:effectLst/>
                        <a:latin typeface="Arial" panose="020B0604020202020204" pitchFamily="34" charset="0"/>
                      </a:endParaRPr>
                    </a:p>
                  </a:txBody>
                  <a:tcPr marL="16099" marR="16099" marT="16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253847"/>
                  </a:ext>
                </a:extLst>
              </a:tr>
              <a:tr h="696053">
                <a:tc>
                  <a:txBody>
                    <a:bodyPr/>
                    <a:lstStyle/>
                    <a:p>
                      <a:pPr algn="l" rtl="0" fontAlgn="b">
                        <a:spcBef>
                          <a:spcPts val="0"/>
                        </a:spcBef>
                        <a:spcAft>
                          <a:spcPts val="0"/>
                        </a:spcAft>
                      </a:pPr>
                      <a:endParaRPr lang="he-IL" sz="3000" b="0" i="0" u="none" strike="noStrike">
                        <a:effectLst/>
                        <a:latin typeface="Arial" panose="020B0604020202020204" pitchFamily="34" charset="0"/>
                      </a:endParaRPr>
                    </a:p>
                  </a:txBody>
                  <a:tcPr marL="16099" marR="16099" marT="160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spcBef>
                          <a:spcPts val="0"/>
                        </a:spcBef>
                        <a:spcAft>
                          <a:spcPts val="0"/>
                        </a:spcAft>
                      </a:pPr>
                      <a:endParaRPr lang="he-IL" sz="3000" b="0" i="0" u="none" strike="noStrike">
                        <a:effectLst/>
                        <a:latin typeface="Arial" panose="020B0604020202020204" pitchFamily="34" charset="0"/>
                      </a:endParaRPr>
                    </a:p>
                  </a:txBody>
                  <a:tcPr marL="16099" marR="16099" marT="160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spcBef>
                          <a:spcPts val="0"/>
                        </a:spcBef>
                        <a:spcAft>
                          <a:spcPts val="0"/>
                        </a:spcAft>
                      </a:pPr>
                      <a:endParaRPr lang="he-IL" sz="3000" b="0" i="0" u="none" strike="noStrike">
                        <a:effectLst/>
                        <a:latin typeface="Arial" panose="020B0604020202020204" pitchFamily="34" charset="0"/>
                      </a:endParaRPr>
                    </a:p>
                  </a:txBody>
                  <a:tcPr marL="16099" marR="16099" marT="160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spcBef>
                          <a:spcPts val="0"/>
                        </a:spcBef>
                        <a:spcAft>
                          <a:spcPts val="0"/>
                        </a:spcAft>
                      </a:pPr>
                      <a:endParaRPr lang="he-IL" sz="3000" b="0" i="0" u="none" strike="noStrike">
                        <a:effectLst/>
                        <a:latin typeface="Arial" panose="020B0604020202020204" pitchFamily="34" charset="0"/>
                      </a:endParaRPr>
                    </a:p>
                  </a:txBody>
                  <a:tcPr marL="16099" marR="16099" marT="1609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spcBef>
                          <a:spcPts val="0"/>
                        </a:spcBef>
                        <a:spcAft>
                          <a:spcPts val="0"/>
                        </a:spcAft>
                      </a:pPr>
                      <a:endParaRPr lang="he-IL" sz="3000" b="0" i="0" u="none" strike="noStrike" dirty="0">
                        <a:effectLst/>
                        <a:latin typeface="Arial" panose="020B0604020202020204" pitchFamily="34" charset="0"/>
                      </a:endParaRPr>
                    </a:p>
                  </a:txBody>
                  <a:tcPr marL="16099" marR="16099" marT="1609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33058323"/>
                  </a:ext>
                </a:extLst>
              </a:tr>
            </a:tbl>
          </a:graphicData>
        </a:graphic>
      </p:graphicFrame>
    </p:spTree>
    <p:extLst>
      <p:ext uri="{BB962C8B-B14F-4D97-AF65-F5344CB8AC3E}">
        <p14:creationId xmlns:p14="http://schemas.microsoft.com/office/powerpoint/2010/main" val="30602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C97D98-B406-C87F-DF16-3FED5C03672B}"/>
              </a:ext>
            </a:extLst>
          </p:cNvPr>
          <p:cNvSpPr>
            <a:spLocks noGrp="1"/>
          </p:cNvSpPr>
          <p:nvPr>
            <p:ph type="title"/>
          </p:nvPr>
        </p:nvSpPr>
        <p:spPr/>
        <p:txBody>
          <a:bodyPr/>
          <a:lstStyle/>
          <a:p>
            <a:r>
              <a:rPr lang="he-IL" dirty="0"/>
              <a:t>טריאתלון עמק המעיינות 2023</a:t>
            </a:r>
          </a:p>
        </p:txBody>
      </p:sp>
      <p:sp>
        <p:nvSpPr>
          <p:cNvPr id="3" name="מציין מיקום תוכן 2">
            <a:extLst>
              <a:ext uri="{FF2B5EF4-FFF2-40B4-BE49-F238E27FC236}">
                <a16:creationId xmlns:a16="http://schemas.microsoft.com/office/drawing/2014/main" id="{1A812C40-46BE-CBC6-49CA-ADC25B73AB6E}"/>
              </a:ext>
            </a:extLst>
          </p:cNvPr>
          <p:cNvSpPr>
            <a:spLocks noGrp="1"/>
          </p:cNvSpPr>
          <p:nvPr>
            <p:ph idx="1"/>
          </p:nvPr>
        </p:nvSpPr>
        <p:spPr>
          <a:xfrm>
            <a:off x="838200" y="1568450"/>
            <a:ext cx="10515600" cy="4351338"/>
          </a:xfrm>
        </p:spPr>
        <p:txBody>
          <a:bodyPr>
            <a:normAutofit fontScale="62500" lnSpcReduction="20000"/>
          </a:bodyPr>
          <a:lstStyle/>
          <a:p>
            <a:pPr marL="0" indent="0">
              <a:buNone/>
            </a:pPr>
            <a:r>
              <a:rPr lang="he-IL" b="1" dirty="0">
                <a:solidFill>
                  <a:srgbClr val="0070C0"/>
                </a:solidFill>
              </a:rPr>
              <a:t>שחיה:</a:t>
            </a:r>
            <a:r>
              <a:rPr lang="he-IL" b="1" dirty="0"/>
              <a:t> </a:t>
            </a:r>
            <a:r>
              <a:rPr lang="he-IL" dirty="0"/>
              <a:t>בבריכה העליונה של פארק גן השלושה</a:t>
            </a:r>
          </a:p>
          <a:p>
            <a:pPr marL="0" indent="0">
              <a:buNone/>
            </a:pPr>
            <a:r>
              <a:rPr lang="he-IL" dirty="0"/>
              <a:t>הלוך חזר לילדים עד גיל 9 – 100 מטר</a:t>
            </a:r>
          </a:p>
          <a:p>
            <a:pPr marL="0" indent="0">
              <a:buNone/>
            </a:pPr>
            <a:r>
              <a:rPr lang="he-IL" dirty="0"/>
              <a:t>סיבוב גדול – 230 מטר</a:t>
            </a:r>
          </a:p>
          <a:p>
            <a:pPr marL="0" indent="0">
              <a:buNone/>
            </a:pPr>
            <a:r>
              <a:rPr lang="he-IL" b="1" dirty="0">
                <a:solidFill>
                  <a:srgbClr val="FF0000"/>
                </a:solidFill>
              </a:rPr>
              <a:t>שטח החלפה:</a:t>
            </a:r>
            <a:r>
              <a:rPr lang="he-IL" b="1" dirty="0"/>
              <a:t> </a:t>
            </a:r>
            <a:r>
              <a:rPr lang="he-IL" dirty="0"/>
              <a:t>שני שטחי החלפה דינמיים </a:t>
            </a:r>
          </a:p>
          <a:p>
            <a:pPr marL="0" indent="0">
              <a:buNone/>
            </a:pPr>
            <a:r>
              <a:rPr lang="he-IL" b="1" dirty="0">
                <a:solidFill>
                  <a:srgbClr val="00B050"/>
                </a:solidFill>
              </a:rPr>
              <a:t>רכיבה: </a:t>
            </a:r>
          </a:p>
          <a:p>
            <a:pPr marL="0" indent="0">
              <a:buNone/>
            </a:pPr>
            <a:r>
              <a:rPr lang="he-IL" dirty="0"/>
              <a:t>מסלול קצר ( עד גיל 9 ) – 2.9 ק"מ</a:t>
            </a:r>
          </a:p>
          <a:p>
            <a:pPr marL="0" indent="0">
              <a:buNone/>
            </a:pPr>
            <a:r>
              <a:rPr lang="he-IL" dirty="0"/>
              <a:t>מסלול ארוך -  6.7 ק"מ </a:t>
            </a:r>
          </a:p>
          <a:p>
            <a:pPr marL="0" indent="0">
              <a:buNone/>
            </a:pPr>
            <a:r>
              <a:rPr lang="he-IL" b="1" dirty="0">
                <a:solidFill>
                  <a:schemeClr val="accent4"/>
                </a:solidFill>
              </a:rPr>
              <a:t>ריצה: </a:t>
            </a:r>
            <a:r>
              <a:rPr lang="he-IL" dirty="0"/>
              <a:t>לפי מרחקים</a:t>
            </a:r>
          </a:p>
          <a:p>
            <a:pPr marL="0" indent="0">
              <a:buNone/>
            </a:pPr>
            <a:r>
              <a:rPr lang="he-IL" dirty="0"/>
              <a:t>עד גיל 9 – 1,050 מטר </a:t>
            </a:r>
          </a:p>
          <a:p>
            <a:pPr marL="0" indent="0">
              <a:buNone/>
            </a:pPr>
            <a:r>
              <a:rPr lang="he-IL" dirty="0"/>
              <a:t>10-11 – 1,600 מטר</a:t>
            </a:r>
          </a:p>
          <a:p>
            <a:pPr marL="0" indent="0">
              <a:buNone/>
            </a:pPr>
            <a:r>
              <a:rPr lang="he-IL" dirty="0"/>
              <a:t>12-13 – 2,000 מטר</a:t>
            </a:r>
          </a:p>
          <a:p>
            <a:pPr marL="0" indent="0">
              <a:buNone/>
            </a:pPr>
            <a:r>
              <a:rPr lang="he-IL" dirty="0"/>
              <a:t>שאר הגילאים 2,600 מטר או 1,600 מטר (חצי גמר או גמר ישיר)</a:t>
            </a:r>
          </a:p>
          <a:p>
            <a:pPr marL="0" indent="0">
              <a:buNone/>
            </a:pPr>
            <a:r>
              <a:rPr lang="he-IL" dirty="0"/>
              <a:t> </a:t>
            </a:r>
          </a:p>
        </p:txBody>
      </p:sp>
      <p:pic>
        <p:nvPicPr>
          <p:cNvPr id="6" name="תמונה 5" descr="תמונה שמכילה גרפיקה, גופן, עיצוב גרפי, לוגו&#10;&#10;התיאור נוצר באופן אוטומטי">
            <a:extLst>
              <a:ext uri="{FF2B5EF4-FFF2-40B4-BE49-F238E27FC236}">
                <a16:creationId xmlns:a16="http://schemas.microsoft.com/office/drawing/2014/main" id="{DC70BBDB-9BDC-DDE2-222D-705B9D5A2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 y="3027790"/>
            <a:ext cx="4205542" cy="2147209"/>
          </a:xfrm>
          <a:prstGeom prst="rect">
            <a:avLst/>
          </a:prstGeom>
        </p:spPr>
      </p:pic>
    </p:spTree>
    <p:extLst>
      <p:ext uri="{BB962C8B-B14F-4D97-AF65-F5344CB8AC3E}">
        <p14:creationId xmlns:p14="http://schemas.microsoft.com/office/powerpoint/2010/main" val="113350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63EBC3-8CD4-44E5-AA6B-4A6CB8F8C944}"/>
              </a:ext>
            </a:extLst>
          </p:cNvPr>
          <p:cNvSpPr>
            <a:spLocks noGrp="1"/>
          </p:cNvSpPr>
          <p:nvPr>
            <p:ph type="title"/>
          </p:nvPr>
        </p:nvSpPr>
        <p:spPr/>
        <p:txBody>
          <a:bodyPr/>
          <a:lstStyle/>
          <a:p>
            <a:endParaRPr lang="he-IL"/>
          </a:p>
        </p:txBody>
      </p:sp>
      <p:pic>
        <p:nvPicPr>
          <p:cNvPr id="4" name="מציין מיקום תוכן 3" descr="תמונה שמכילה עץ, בחוץ, שמיים, נוף&#10;&#10;התיאור נוצר באופן אוטומטי">
            <a:extLst>
              <a:ext uri="{FF2B5EF4-FFF2-40B4-BE49-F238E27FC236}">
                <a16:creationId xmlns:a16="http://schemas.microsoft.com/office/drawing/2014/main" id="{10F2537F-26C3-4625-937E-53ECA9F90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288"/>
            <a:ext cx="12192001" cy="6883400"/>
          </a:xfrm>
          <a:prstGeom prst="rect">
            <a:avLst/>
          </a:prstGeom>
        </p:spPr>
      </p:pic>
      <p:cxnSp>
        <p:nvCxnSpPr>
          <p:cNvPr id="6" name="מחבר ישר 5">
            <a:extLst>
              <a:ext uri="{FF2B5EF4-FFF2-40B4-BE49-F238E27FC236}">
                <a16:creationId xmlns:a16="http://schemas.microsoft.com/office/drawing/2014/main" id="{2164E35C-5F42-9208-4414-1E2AE6962C62}"/>
              </a:ext>
            </a:extLst>
          </p:cNvPr>
          <p:cNvCxnSpPr/>
          <p:nvPr/>
        </p:nvCxnSpPr>
        <p:spPr>
          <a:xfrm>
            <a:off x="4109156" y="4921956"/>
            <a:ext cx="6005688" cy="575733"/>
          </a:xfrm>
          <a:prstGeom prst="line">
            <a:avLst/>
          </a:prstGeom>
          <a:ln w="571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8" name="מחבר חץ ישר 7">
            <a:extLst>
              <a:ext uri="{FF2B5EF4-FFF2-40B4-BE49-F238E27FC236}">
                <a16:creationId xmlns:a16="http://schemas.microsoft.com/office/drawing/2014/main" id="{33A7100E-1AD1-2BB5-D595-D350CA30B41D}"/>
              </a:ext>
            </a:extLst>
          </p:cNvPr>
          <p:cNvCxnSpPr/>
          <p:nvPr/>
        </p:nvCxnSpPr>
        <p:spPr>
          <a:xfrm flipH="1">
            <a:off x="9493956" y="6366933"/>
            <a:ext cx="1049866" cy="2483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משולש שווה-שוקיים 8">
            <a:extLst>
              <a:ext uri="{FF2B5EF4-FFF2-40B4-BE49-F238E27FC236}">
                <a16:creationId xmlns:a16="http://schemas.microsoft.com/office/drawing/2014/main" id="{E988D6AB-C7A1-8825-B50F-699DD9521749}"/>
              </a:ext>
            </a:extLst>
          </p:cNvPr>
          <p:cNvSpPr/>
          <p:nvPr/>
        </p:nvSpPr>
        <p:spPr>
          <a:xfrm>
            <a:off x="7924800" y="4631444"/>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b="1" dirty="0"/>
          </a:p>
        </p:txBody>
      </p:sp>
      <p:sp>
        <p:nvSpPr>
          <p:cNvPr id="10" name="משולש שווה-שוקיים 9">
            <a:extLst>
              <a:ext uri="{FF2B5EF4-FFF2-40B4-BE49-F238E27FC236}">
                <a16:creationId xmlns:a16="http://schemas.microsoft.com/office/drawing/2014/main" id="{DAF9CB0D-F69E-6AA7-690E-674B8A4F5D24}"/>
              </a:ext>
            </a:extLst>
          </p:cNvPr>
          <p:cNvSpPr/>
          <p:nvPr/>
        </p:nvSpPr>
        <p:spPr>
          <a:xfrm>
            <a:off x="8212666" y="2891544"/>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שולש שווה-שוקיים 10">
            <a:extLst>
              <a:ext uri="{FF2B5EF4-FFF2-40B4-BE49-F238E27FC236}">
                <a16:creationId xmlns:a16="http://schemas.microsoft.com/office/drawing/2014/main" id="{523B64A8-BDFE-2A9D-C7AE-AC9B8FD5060D}"/>
              </a:ext>
            </a:extLst>
          </p:cNvPr>
          <p:cNvSpPr/>
          <p:nvPr/>
        </p:nvSpPr>
        <p:spPr>
          <a:xfrm>
            <a:off x="7665155" y="2606322"/>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שולש שווה-שוקיים 11">
            <a:extLst>
              <a:ext uri="{FF2B5EF4-FFF2-40B4-BE49-F238E27FC236}">
                <a16:creationId xmlns:a16="http://schemas.microsoft.com/office/drawing/2014/main" id="{A35B1563-BCD5-91B6-653C-3681E75C32F5}"/>
              </a:ext>
            </a:extLst>
          </p:cNvPr>
          <p:cNvSpPr/>
          <p:nvPr/>
        </p:nvSpPr>
        <p:spPr>
          <a:xfrm>
            <a:off x="6874933" y="2743200"/>
            <a:ext cx="169333" cy="273756"/>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שולש שווה-שוקיים 12">
            <a:extLst>
              <a:ext uri="{FF2B5EF4-FFF2-40B4-BE49-F238E27FC236}">
                <a16:creationId xmlns:a16="http://schemas.microsoft.com/office/drawing/2014/main" id="{DBEDDA6F-74DC-D639-51F4-0DF37BC39E87}"/>
              </a:ext>
            </a:extLst>
          </p:cNvPr>
          <p:cNvSpPr/>
          <p:nvPr/>
        </p:nvSpPr>
        <p:spPr>
          <a:xfrm>
            <a:off x="3866445" y="4187825"/>
            <a:ext cx="485421" cy="299509"/>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שולש שווה-שוקיים 13">
            <a:extLst>
              <a:ext uri="{FF2B5EF4-FFF2-40B4-BE49-F238E27FC236}">
                <a16:creationId xmlns:a16="http://schemas.microsoft.com/office/drawing/2014/main" id="{D916BF94-D7A7-3F84-3CE6-8310428A60EC}"/>
              </a:ext>
            </a:extLst>
          </p:cNvPr>
          <p:cNvSpPr/>
          <p:nvPr/>
        </p:nvSpPr>
        <p:spPr>
          <a:xfrm>
            <a:off x="8844843" y="3783895"/>
            <a:ext cx="412045" cy="268817"/>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חץ ישר 14">
            <a:extLst>
              <a:ext uri="{FF2B5EF4-FFF2-40B4-BE49-F238E27FC236}">
                <a16:creationId xmlns:a16="http://schemas.microsoft.com/office/drawing/2014/main" id="{5108DC82-1FDA-BE0D-1C61-D0E1C029D9D6}"/>
              </a:ext>
            </a:extLst>
          </p:cNvPr>
          <p:cNvCxnSpPr>
            <a:cxnSpLocks/>
          </p:cNvCxnSpPr>
          <p:nvPr/>
        </p:nvCxnSpPr>
        <p:spPr>
          <a:xfrm flipH="1" flipV="1">
            <a:off x="3544711" y="4239111"/>
            <a:ext cx="321734" cy="39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781D41F2-E0D4-A413-A85B-902745989FDC}"/>
              </a:ext>
            </a:extLst>
          </p:cNvPr>
          <p:cNvCxnSpPr>
            <a:cxnSpLocks/>
          </p:cNvCxnSpPr>
          <p:nvPr/>
        </p:nvCxnSpPr>
        <p:spPr>
          <a:xfrm flipV="1">
            <a:off x="6383867" y="3074105"/>
            <a:ext cx="362656" cy="201621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C8C4ADDD-1FA3-7C7F-519F-70DD640A9C97}"/>
              </a:ext>
            </a:extLst>
          </p:cNvPr>
          <p:cNvCxnSpPr>
            <a:cxnSpLocks/>
          </p:cNvCxnSpPr>
          <p:nvPr/>
        </p:nvCxnSpPr>
        <p:spPr>
          <a:xfrm flipV="1">
            <a:off x="7112000" y="2788665"/>
            <a:ext cx="461433" cy="17660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id="{5AC50056-C69E-4603-0347-654AC8CD4726}"/>
              </a:ext>
            </a:extLst>
          </p:cNvPr>
          <p:cNvCxnSpPr>
            <a:cxnSpLocks/>
          </p:cNvCxnSpPr>
          <p:nvPr/>
        </p:nvCxnSpPr>
        <p:spPr>
          <a:xfrm>
            <a:off x="7834488" y="2788665"/>
            <a:ext cx="639233" cy="276446"/>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מחבר חץ ישר 33">
            <a:extLst>
              <a:ext uri="{FF2B5EF4-FFF2-40B4-BE49-F238E27FC236}">
                <a16:creationId xmlns:a16="http://schemas.microsoft.com/office/drawing/2014/main" id="{50CA4870-834E-D4B7-8C23-3E6A7F7CB630}"/>
              </a:ext>
            </a:extLst>
          </p:cNvPr>
          <p:cNvCxnSpPr>
            <a:cxnSpLocks/>
          </p:cNvCxnSpPr>
          <p:nvPr/>
        </p:nvCxnSpPr>
        <p:spPr>
          <a:xfrm flipH="1">
            <a:off x="8297332" y="3194315"/>
            <a:ext cx="163691" cy="1827478"/>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מחבר חץ ישר 36">
            <a:extLst>
              <a:ext uri="{FF2B5EF4-FFF2-40B4-BE49-F238E27FC236}">
                <a16:creationId xmlns:a16="http://schemas.microsoft.com/office/drawing/2014/main" id="{75563B9A-929D-7230-F997-CD0BF554F493}"/>
              </a:ext>
            </a:extLst>
          </p:cNvPr>
          <p:cNvCxnSpPr>
            <a:cxnSpLocks/>
          </p:cNvCxnSpPr>
          <p:nvPr/>
        </p:nvCxnSpPr>
        <p:spPr>
          <a:xfrm flipH="1" flipV="1">
            <a:off x="4109155" y="4731633"/>
            <a:ext cx="4103511" cy="35207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01CBBD79-5285-4E16-375D-01E400A1876D}"/>
              </a:ext>
            </a:extLst>
          </p:cNvPr>
          <p:cNvCxnSpPr>
            <a:cxnSpLocks/>
          </p:cNvCxnSpPr>
          <p:nvPr/>
        </p:nvCxnSpPr>
        <p:spPr>
          <a:xfrm flipH="1">
            <a:off x="0" y="4108054"/>
            <a:ext cx="3294946" cy="8139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תיבת טקסט 56">
            <a:extLst>
              <a:ext uri="{FF2B5EF4-FFF2-40B4-BE49-F238E27FC236}">
                <a16:creationId xmlns:a16="http://schemas.microsoft.com/office/drawing/2014/main" id="{6C30A5AE-4E9F-1EDD-8330-DEFD1419BA55}"/>
              </a:ext>
            </a:extLst>
          </p:cNvPr>
          <p:cNvSpPr txBox="1"/>
          <p:nvPr/>
        </p:nvSpPr>
        <p:spPr>
          <a:xfrm rot="311094">
            <a:off x="-1028173" y="4936921"/>
            <a:ext cx="9348638" cy="246221"/>
          </a:xfrm>
          <a:prstGeom prst="rect">
            <a:avLst/>
          </a:prstGeom>
          <a:noFill/>
        </p:spPr>
        <p:txBody>
          <a:bodyPr wrap="square" rtlCol="1">
            <a:spAutoFit/>
          </a:bodyPr>
          <a:lstStyle/>
          <a:p>
            <a:r>
              <a:rPr lang="en-US" sz="1000" dirty="0">
                <a:solidFill>
                  <a:srgbClr val="FFFF00"/>
                </a:solidFill>
                <a:highlight>
                  <a:srgbClr val="000000"/>
                </a:highlight>
              </a:rPr>
              <a:t>1  2  3  4  5  6  7  8                                                                      27  28  29  30</a:t>
            </a:r>
            <a:endParaRPr lang="he-IL" sz="1000" dirty="0">
              <a:solidFill>
                <a:srgbClr val="FFFF00"/>
              </a:solidFill>
              <a:highlight>
                <a:srgbClr val="000000"/>
              </a:highlight>
            </a:endParaRPr>
          </a:p>
        </p:txBody>
      </p:sp>
    </p:spTree>
    <p:extLst>
      <p:ext uri="{BB962C8B-B14F-4D97-AF65-F5344CB8AC3E}">
        <p14:creationId xmlns:p14="http://schemas.microsoft.com/office/powerpoint/2010/main" val="132009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descr="תמונה שמכילה עץ, בחוץ, שמיים, נוף&#10;&#10;התיאור נוצר באופן אוטומטי">
            <a:extLst>
              <a:ext uri="{FF2B5EF4-FFF2-40B4-BE49-F238E27FC236}">
                <a16:creationId xmlns:a16="http://schemas.microsoft.com/office/drawing/2014/main" id="{C30F3667-FD58-359F-1547-323DE5301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88"/>
            <a:ext cx="12192001" cy="6883400"/>
          </a:xfrm>
          <a:prstGeom prst="rect">
            <a:avLst/>
          </a:prstGeom>
        </p:spPr>
      </p:pic>
      <p:cxnSp>
        <p:nvCxnSpPr>
          <p:cNvPr id="3" name="מחבר ישר 2">
            <a:extLst>
              <a:ext uri="{FF2B5EF4-FFF2-40B4-BE49-F238E27FC236}">
                <a16:creationId xmlns:a16="http://schemas.microsoft.com/office/drawing/2014/main" id="{95B0D4A2-5B53-A602-DC10-48AC41A540DD}"/>
              </a:ext>
            </a:extLst>
          </p:cNvPr>
          <p:cNvCxnSpPr/>
          <p:nvPr/>
        </p:nvCxnSpPr>
        <p:spPr>
          <a:xfrm>
            <a:off x="4109156" y="4921956"/>
            <a:ext cx="6005688" cy="575733"/>
          </a:xfrm>
          <a:prstGeom prst="line">
            <a:avLst/>
          </a:prstGeom>
          <a:ln w="571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 name="מחבר חץ ישר 3">
            <a:extLst>
              <a:ext uri="{FF2B5EF4-FFF2-40B4-BE49-F238E27FC236}">
                <a16:creationId xmlns:a16="http://schemas.microsoft.com/office/drawing/2014/main" id="{A5A10F30-086A-1729-26F5-B9A2383CE16C}"/>
              </a:ext>
            </a:extLst>
          </p:cNvPr>
          <p:cNvCxnSpPr/>
          <p:nvPr/>
        </p:nvCxnSpPr>
        <p:spPr>
          <a:xfrm flipH="1">
            <a:off x="9493956" y="6366933"/>
            <a:ext cx="1049866" cy="2483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משולש שווה-שוקיים 8">
            <a:extLst>
              <a:ext uri="{FF2B5EF4-FFF2-40B4-BE49-F238E27FC236}">
                <a16:creationId xmlns:a16="http://schemas.microsoft.com/office/drawing/2014/main" id="{7B888D38-6690-66A0-1A8B-01FCF34C7B9F}"/>
              </a:ext>
            </a:extLst>
          </p:cNvPr>
          <p:cNvSpPr/>
          <p:nvPr/>
        </p:nvSpPr>
        <p:spPr>
          <a:xfrm>
            <a:off x="3866445" y="4187825"/>
            <a:ext cx="485421" cy="299509"/>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שולש שווה-שוקיים 9">
            <a:extLst>
              <a:ext uri="{FF2B5EF4-FFF2-40B4-BE49-F238E27FC236}">
                <a16:creationId xmlns:a16="http://schemas.microsoft.com/office/drawing/2014/main" id="{34B1CA9A-5E5F-FE8B-1E71-AE5A350714E2}"/>
              </a:ext>
            </a:extLst>
          </p:cNvPr>
          <p:cNvSpPr/>
          <p:nvPr/>
        </p:nvSpPr>
        <p:spPr>
          <a:xfrm>
            <a:off x="8844843" y="3783895"/>
            <a:ext cx="412045" cy="268817"/>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a:extLst>
              <a:ext uri="{FF2B5EF4-FFF2-40B4-BE49-F238E27FC236}">
                <a16:creationId xmlns:a16="http://schemas.microsoft.com/office/drawing/2014/main" id="{690863D8-ADDE-87FA-E0B5-0A231C4B1D8B}"/>
              </a:ext>
            </a:extLst>
          </p:cNvPr>
          <p:cNvCxnSpPr>
            <a:cxnSpLocks/>
          </p:cNvCxnSpPr>
          <p:nvPr/>
        </p:nvCxnSpPr>
        <p:spPr>
          <a:xfrm flipH="1" flipV="1">
            <a:off x="3544711" y="4239111"/>
            <a:ext cx="321734" cy="39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משולש שווה-שוקיים 11">
            <a:extLst>
              <a:ext uri="{FF2B5EF4-FFF2-40B4-BE49-F238E27FC236}">
                <a16:creationId xmlns:a16="http://schemas.microsoft.com/office/drawing/2014/main" id="{22105BEC-FFE7-3F66-6AF3-206FD6B1D9B6}"/>
              </a:ext>
            </a:extLst>
          </p:cNvPr>
          <p:cNvSpPr/>
          <p:nvPr/>
        </p:nvSpPr>
        <p:spPr>
          <a:xfrm>
            <a:off x="6989233" y="3548242"/>
            <a:ext cx="169333" cy="273756"/>
          </a:xfrm>
          <a:prstGeom prs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8" name="מחבר חץ ישר 17">
            <a:extLst>
              <a:ext uri="{FF2B5EF4-FFF2-40B4-BE49-F238E27FC236}">
                <a16:creationId xmlns:a16="http://schemas.microsoft.com/office/drawing/2014/main" id="{41DD4614-F322-BFD7-0579-E633599AF726}"/>
              </a:ext>
            </a:extLst>
          </p:cNvPr>
          <p:cNvCxnSpPr>
            <a:cxnSpLocks/>
          </p:cNvCxnSpPr>
          <p:nvPr/>
        </p:nvCxnSpPr>
        <p:spPr>
          <a:xfrm flipV="1">
            <a:off x="6287910" y="3829712"/>
            <a:ext cx="829735" cy="1252890"/>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29B0AE71-4F8E-FA58-2BEF-AB23C702E54F}"/>
              </a:ext>
            </a:extLst>
          </p:cNvPr>
          <p:cNvCxnSpPr>
            <a:cxnSpLocks/>
          </p:cNvCxnSpPr>
          <p:nvPr/>
        </p:nvCxnSpPr>
        <p:spPr>
          <a:xfrm flipH="1">
            <a:off x="4351866" y="3783895"/>
            <a:ext cx="2544233" cy="835424"/>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E52B83B9-8636-9C86-C990-61019CF70043}"/>
              </a:ext>
            </a:extLst>
          </p:cNvPr>
          <p:cNvCxnSpPr>
            <a:cxnSpLocks/>
          </p:cNvCxnSpPr>
          <p:nvPr/>
        </p:nvCxnSpPr>
        <p:spPr>
          <a:xfrm flipH="1">
            <a:off x="0" y="4108054"/>
            <a:ext cx="3294946" cy="8139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7F4F21C9-EAA2-8F3C-E965-3EE0E55421D4}"/>
              </a:ext>
            </a:extLst>
          </p:cNvPr>
          <p:cNvSpPr txBox="1"/>
          <p:nvPr/>
        </p:nvSpPr>
        <p:spPr>
          <a:xfrm rot="311094">
            <a:off x="-1028173" y="4936921"/>
            <a:ext cx="9348638" cy="246221"/>
          </a:xfrm>
          <a:prstGeom prst="rect">
            <a:avLst/>
          </a:prstGeom>
          <a:noFill/>
        </p:spPr>
        <p:txBody>
          <a:bodyPr wrap="square" rtlCol="1">
            <a:spAutoFit/>
          </a:bodyPr>
          <a:lstStyle/>
          <a:p>
            <a:r>
              <a:rPr lang="en-US" sz="1000" dirty="0">
                <a:solidFill>
                  <a:srgbClr val="FFFF00"/>
                </a:solidFill>
                <a:highlight>
                  <a:srgbClr val="000000"/>
                </a:highlight>
              </a:rPr>
              <a:t>1  2  3  4  5  6  7  8                                                                      27  28  29  30</a:t>
            </a:r>
            <a:endParaRPr lang="he-IL" sz="1000" dirty="0">
              <a:solidFill>
                <a:srgbClr val="FFFF00"/>
              </a:solidFill>
              <a:highlight>
                <a:srgbClr val="000000"/>
              </a:highlight>
            </a:endParaRPr>
          </a:p>
        </p:txBody>
      </p:sp>
    </p:spTree>
    <p:extLst>
      <p:ext uri="{BB962C8B-B14F-4D97-AF65-F5344CB8AC3E}">
        <p14:creationId xmlns:p14="http://schemas.microsoft.com/office/powerpoint/2010/main" val="107455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2CF3E6-0949-7B55-DFCB-DED233175016}"/>
              </a:ext>
            </a:extLst>
          </p:cNvPr>
          <p:cNvSpPr>
            <a:spLocks noGrp="1"/>
          </p:cNvSpPr>
          <p:nvPr>
            <p:ph type="title"/>
          </p:nvPr>
        </p:nvSpPr>
        <p:spPr/>
        <p:txBody>
          <a:bodyPr/>
          <a:lstStyle/>
          <a:p>
            <a:r>
              <a:rPr lang="he-IL" dirty="0"/>
              <a:t>צבעי הקפסולות</a:t>
            </a:r>
          </a:p>
        </p:txBody>
      </p:sp>
      <p:pic>
        <p:nvPicPr>
          <p:cNvPr id="11" name="מציין מיקום תוכן 10" descr="תמונה שמכילה טקסט, צילום מסך, מלבן, עיצוב&#10;&#10;התיאור נוצר באופן אוטומטי">
            <a:extLst>
              <a:ext uri="{FF2B5EF4-FFF2-40B4-BE49-F238E27FC236}">
                <a16:creationId xmlns:a16="http://schemas.microsoft.com/office/drawing/2014/main" id="{9902A23E-7CCA-7F1E-E577-12C02CB14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59593"/>
            <a:ext cx="10515600" cy="1938813"/>
          </a:xfrm>
        </p:spPr>
      </p:pic>
    </p:spTree>
    <p:extLst>
      <p:ext uri="{BB962C8B-B14F-4D97-AF65-F5344CB8AC3E}">
        <p14:creationId xmlns:p14="http://schemas.microsoft.com/office/powerpoint/2010/main" val="230149780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13322</TotalTime>
  <Words>1422</Words>
  <Application>Microsoft Office PowerPoint</Application>
  <PresentationFormat>מסך רחב</PresentationFormat>
  <Paragraphs>304</Paragraphs>
  <Slides>31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31</vt:i4>
      </vt:variant>
    </vt:vector>
  </HeadingPairs>
  <TitlesOfParts>
    <vt:vector size="36" baseType="lpstr">
      <vt:lpstr>Arial</vt:lpstr>
      <vt:lpstr>Calibri</vt:lpstr>
      <vt:lpstr>Calibri Light</vt:lpstr>
      <vt:lpstr>David</vt:lpstr>
      <vt:lpstr>ערכת נושא Office</vt:lpstr>
      <vt:lpstr>מצגת של PowerPoint‏</vt:lpstr>
      <vt:lpstr>לוח זמנים כללי</vt:lpstr>
      <vt:lpstr>מצגת של PowerPoint‏</vt:lpstr>
      <vt:lpstr>לו"ז ליום חמישי 21.12.23</vt:lpstr>
      <vt:lpstr>לו"ז ליום שישי 22.12.23</vt:lpstr>
      <vt:lpstr>טריאתלון עמק המעיינות 2023</vt:lpstr>
      <vt:lpstr>מצגת של PowerPoint‏</vt:lpstr>
      <vt:lpstr>מצגת של PowerPoint‏</vt:lpstr>
      <vt:lpstr>צבעי הקפסולות</vt:lpstr>
      <vt:lpstr>מבנה שטח החלפה </vt:lpstr>
      <vt:lpstr>סידור הסטנדים </vt:lpstr>
      <vt:lpstr>מסלול רכיבה</vt:lpstr>
      <vt:lpstr>מצגת של PowerPoint‏</vt:lpstr>
      <vt:lpstr>מצגת של PowerPoint‏</vt:lpstr>
      <vt:lpstr>מצגת של PowerPoint‏</vt:lpstr>
      <vt:lpstr>מצגת של PowerPoint‏</vt:lpstr>
      <vt:lpstr>איך עולים לגמר ...</vt:lpstr>
      <vt:lpstr>דגשים-שחיה </vt:lpstr>
      <vt:lpstr>דגשי בטיחות-שחיה </vt:lpstr>
      <vt:lpstr>דגשים-שטח החלפה </vt:lpstr>
      <vt:lpstr>דגשים – רכיבה </vt:lpstr>
      <vt:lpstr>מרשלים במסלול הרכיבה</vt:lpstr>
      <vt:lpstr>דגשים – ריצה </vt:lpstr>
      <vt:lpstr>דגשים – כללי</vt:lpstr>
      <vt:lpstr>שליחים</vt:lpstr>
      <vt:lpstr>מצגת של PowerPoint‏</vt:lpstr>
      <vt:lpstr>מצגת של PowerPoint‏</vt:lpstr>
      <vt:lpstr>מסלול רכיבה</vt:lpstr>
      <vt:lpstr>מצגת של PowerPoint‏</vt:lpstr>
      <vt:lpstr>מצגת של PowerPoint‏</vt:lpstr>
      <vt:lpstr>תודה רבה...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Nir Cohen</dc:creator>
  <cp:lastModifiedBy>Nir Cohen</cp:lastModifiedBy>
  <cp:revision>64</cp:revision>
  <dcterms:created xsi:type="dcterms:W3CDTF">2021-06-03T06:11:29Z</dcterms:created>
  <dcterms:modified xsi:type="dcterms:W3CDTF">2023-12-19T17:00:04Z</dcterms:modified>
</cp:coreProperties>
</file>