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76" r:id="rId2"/>
  </p:sldMasterIdLst>
  <p:notesMasterIdLst>
    <p:notesMasterId r:id="rId17"/>
  </p:notesMasterIdLst>
  <p:handoutMasterIdLst>
    <p:handoutMasterId r:id="rId18"/>
  </p:handoutMasterIdLst>
  <p:sldIdLst>
    <p:sldId id="441" r:id="rId3"/>
    <p:sldId id="352" r:id="rId4"/>
    <p:sldId id="353" r:id="rId5"/>
    <p:sldId id="331" r:id="rId6"/>
    <p:sldId id="332" r:id="rId7"/>
    <p:sldId id="333" r:id="rId8"/>
    <p:sldId id="335" r:id="rId9"/>
    <p:sldId id="334" r:id="rId10"/>
    <p:sldId id="337" r:id="rId11"/>
    <p:sldId id="340" r:id="rId12"/>
    <p:sldId id="435" r:id="rId13"/>
    <p:sldId id="386" r:id="rId14"/>
    <p:sldId id="436" r:id="rId15"/>
    <p:sldId id="437" r:id="rId16"/>
  </p:sldIdLst>
  <p:sldSz cx="9144000" cy="5143500" type="screen16x9"/>
  <p:notesSz cx="6797675" cy="9874250"/>
  <p:embeddedFontLst>
    <p:embeddedFont>
      <p:font typeface="Gill Sans" panose="020B0604020202020204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Narkisim" panose="020E0502050101010101" pitchFamily="34" charset="-79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Medium" panose="020B0604020202020204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  <a:srgbClr val="2D2D73"/>
    <a:srgbClr val="F8B705"/>
    <a:srgbClr val="824392"/>
    <a:srgbClr val="00A199"/>
    <a:srgbClr val="FAB80C"/>
    <a:srgbClr val="00ABE1"/>
    <a:srgbClr val="FFFFFF"/>
    <a:srgbClr val="F0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033" autoAdjust="0"/>
  </p:normalViewPr>
  <p:slideViewPr>
    <p:cSldViewPr snapToGrid="0">
      <p:cViewPr varScale="1">
        <p:scale>
          <a:sx n="99" d="100"/>
          <a:sy n="99" d="100"/>
        </p:scale>
        <p:origin x="14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40A3BD3-1213-4652-9E81-04917F8EFD6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84FC523-9E19-484D-ACBB-0F139222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157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35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49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53fd1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53fd113b_0_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63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53fd1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53fd113b_0_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66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53fd1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53fd113b_0_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68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53fd1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53fd113b_0_9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26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14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23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94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07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88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43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37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40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83597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5855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7412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39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5866072" y="4679113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62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236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62210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13B-476D-4CE0-9258-EDF4C0C5264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4A8-3A28-4749-9483-FA572EFB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07231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730197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240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93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13B-476D-4CE0-9258-EDF4C0C5264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4A8-3A28-4749-9483-FA572EFB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44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23119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79923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0032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185016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9713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46683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80970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323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8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09753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4359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41208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52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31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1CB24FB2-F189-4025-A10E-34667F3E2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37955"/>
              </p:ext>
            </p:extLst>
          </p:nvPr>
        </p:nvGraphicFramePr>
        <p:xfrm>
          <a:off x="1298304" y="1198601"/>
          <a:ext cx="6513285" cy="3190461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937686">
                  <a:extLst>
                    <a:ext uri="{9D8B030D-6E8A-4147-A177-3AD203B41FA5}">
                      <a16:colId xmlns:a16="http://schemas.microsoft.com/office/drawing/2014/main" val="1802419303"/>
                    </a:ext>
                  </a:extLst>
                </a:gridCol>
                <a:gridCol w="937686">
                  <a:extLst>
                    <a:ext uri="{9D8B030D-6E8A-4147-A177-3AD203B41FA5}">
                      <a16:colId xmlns:a16="http://schemas.microsoft.com/office/drawing/2014/main" val="1732143102"/>
                    </a:ext>
                  </a:extLst>
                </a:gridCol>
                <a:gridCol w="895678">
                  <a:extLst>
                    <a:ext uri="{9D8B030D-6E8A-4147-A177-3AD203B41FA5}">
                      <a16:colId xmlns:a16="http://schemas.microsoft.com/office/drawing/2014/main" val="534778309"/>
                    </a:ext>
                  </a:extLst>
                </a:gridCol>
                <a:gridCol w="979693">
                  <a:extLst>
                    <a:ext uri="{9D8B030D-6E8A-4147-A177-3AD203B41FA5}">
                      <a16:colId xmlns:a16="http://schemas.microsoft.com/office/drawing/2014/main" val="1560881989"/>
                    </a:ext>
                  </a:extLst>
                </a:gridCol>
                <a:gridCol w="937686">
                  <a:extLst>
                    <a:ext uri="{9D8B030D-6E8A-4147-A177-3AD203B41FA5}">
                      <a16:colId xmlns:a16="http://schemas.microsoft.com/office/drawing/2014/main" val="3140248969"/>
                    </a:ext>
                  </a:extLst>
                </a:gridCol>
                <a:gridCol w="937686">
                  <a:extLst>
                    <a:ext uri="{9D8B030D-6E8A-4147-A177-3AD203B41FA5}">
                      <a16:colId xmlns:a16="http://schemas.microsoft.com/office/drawing/2014/main" val="1688025190"/>
                    </a:ext>
                  </a:extLst>
                </a:gridCol>
                <a:gridCol w="887170">
                  <a:extLst>
                    <a:ext uri="{9D8B030D-6E8A-4147-A177-3AD203B41FA5}">
                      <a16:colId xmlns:a16="http://schemas.microsoft.com/office/drawing/2014/main" val="2003629990"/>
                    </a:ext>
                  </a:extLst>
                </a:gridCol>
              </a:tblGrid>
              <a:tr h="272665"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Shabbat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Friday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Thursday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Wednesday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Tuesday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Monday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>
                          <a:solidFill>
                            <a:schemeClr val="bg1"/>
                          </a:solidFill>
                          <a:latin typeface="Univers LT Pro 57 Condensed" pitchFamily="34" charset="0"/>
                        </a:rPr>
                        <a:t>Sunday</a:t>
                      </a:r>
                      <a:endParaRPr lang="he-IL" sz="1100" dirty="0">
                        <a:solidFill>
                          <a:schemeClr val="bg1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55935"/>
                  </a:ext>
                </a:extLst>
              </a:tr>
              <a:tr h="712138"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5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4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0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+mn-cs"/>
                        </a:rPr>
                        <a:t>3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July</a:t>
                      </a:r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 1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30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29</a:t>
                      </a:r>
                      <a:endParaRPr lang="en-US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23654"/>
                  </a:ext>
                </a:extLst>
              </a:tr>
              <a:tr h="712138"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12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KABBALAT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SHABBAT</a:t>
                      </a:r>
                    </a:p>
                    <a:p>
                      <a:pPr algn="ctr" rtl="0"/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10</a:t>
                      </a:r>
                    </a:p>
                    <a:p>
                      <a:pPr algn="ctr" rtl="0"/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algn="ctr" rtl="0"/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OPENING CEREMONY</a:t>
                      </a:r>
                      <a:endParaRPr lang="he-IL" sz="800" b="1" kern="1200" dirty="0">
                        <a:solidFill>
                          <a:srgbClr val="1C4587"/>
                        </a:solidFill>
                        <a:effectLst/>
                        <a:latin typeface="Univers LT Pro 57 Condensed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9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8</a:t>
                      </a:r>
                    </a:p>
                    <a:p>
                      <a:pPr algn="ctr" rtl="0"/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algn="ctr" rtl="0"/>
                      <a:r>
                        <a:rPr lang="en-US" sz="800" b="1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CHECK IN</a:t>
                      </a:r>
                    </a:p>
                    <a:p>
                      <a:pPr algn="ctr" rtl="0"/>
                      <a:r>
                        <a:rPr lang="en-US" sz="800" b="0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Welcome Gatherings</a:t>
                      </a:r>
                      <a:endParaRPr lang="he-IL" sz="800" b="0" kern="1200" dirty="0">
                        <a:solidFill>
                          <a:srgbClr val="1C4587"/>
                        </a:solidFill>
                        <a:effectLst/>
                        <a:latin typeface="Univers LT Pro 57 Condensed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7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6</a:t>
                      </a:r>
                      <a:b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</a:b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959918"/>
                  </a:ext>
                </a:extLst>
              </a:tr>
              <a:tr h="684642"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19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18</a:t>
                      </a:r>
                    </a:p>
                    <a:p>
                      <a:pPr algn="ctr" rtl="0"/>
                      <a:endParaRPr lang="en-US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KABBALAT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SHABBAT</a:t>
                      </a:r>
                    </a:p>
                    <a:p>
                      <a:pPr algn="ctr" rtl="0"/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17</a:t>
                      </a:r>
                      <a:endParaRPr lang="he-IL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algn="ctr" rtl="0"/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/>
                      <a:r>
                        <a:rPr lang="en-US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BAR</a:t>
                      </a:r>
                      <a:r>
                        <a:rPr lang="he-IL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he-IL" sz="800" b="1" baseline="0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 BAT MITZVAH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16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15</a:t>
                      </a:r>
                      <a:endParaRPr lang="en-US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14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13</a:t>
                      </a:r>
                      <a:endParaRPr lang="he-IL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algn="ctr" rtl="0"/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he-IL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 17</a:t>
                      </a:r>
                      <a:r>
                        <a:rPr lang="en-US" sz="800" b="1" i="0" u="none" strike="noStrike" cap="none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  <a:ea typeface="+mn-ea"/>
                          <a:cs typeface="+mn-cs"/>
                          <a:sym typeface="Arial"/>
                        </a:rPr>
                        <a:t>Tammuz</a:t>
                      </a:r>
                      <a:r>
                        <a:rPr lang="he-IL" sz="800" b="1" i="0" u="none" strike="noStrike" cap="none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 marL="68580" marR="68580" marT="38100" marB="3810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82090"/>
                  </a:ext>
                </a:extLst>
              </a:tr>
              <a:tr h="712138"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26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25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24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23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22</a:t>
                      </a:r>
                    </a:p>
                    <a:p>
                      <a:pPr algn="ctr" rtl="0"/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ea typeface="+mn-ea"/>
                          <a:cs typeface="Calibri" panose="020F0502020204030204" pitchFamily="34" charset="0"/>
                        </a:rPr>
                        <a:t>CHECK OUT</a:t>
                      </a:r>
                    </a:p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LE’HITRAOT</a:t>
                      </a:r>
                      <a:endParaRPr lang="he-IL" sz="800" b="1" dirty="0">
                        <a:solidFill>
                          <a:srgbClr val="1C4587"/>
                        </a:solidFill>
                        <a:effectLst/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BAR</a:t>
                      </a:r>
                      <a:r>
                        <a:rPr lang="he-IL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he-IL" sz="800" b="1" baseline="0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1C4587"/>
                          </a:solidFill>
                          <a:latin typeface="Univers LT Pro 57 Condensed" pitchFamily="34" charset="0"/>
                          <a:cs typeface="Calibri" panose="020F0502020204030204" pitchFamily="34" charset="0"/>
                        </a:rPr>
                        <a:t> BAT MITZVAH</a:t>
                      </a:r>
                      <a:endParaRPr lang="he-IL" sz="800" b="1" dirty="0">
                        <a:solidFill>
                          <a:srgbClr val="1C4587"/>
                        </a:solidFill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/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CLOSING CEREMONY</a:t>
                      </a:r>
                      <a:endParaRPr lang="he-IL" sz="800" b="1" kern="1200" dirty="0">
                        <a:solidFill>
                          <a:srgbClr val="1C4587"/>
                        </a:solidFill>
                        <a:effectLst/>
                        <a:latin typeface="Univers LT Pro 57 Condensed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dirty="0">
                          <a:solidFill>
                            <a:srgbClr val="1C4587"/>
                          </a:solidFill>
                          <a:latin typeface="Univers LT Pro 57 Condensed" pitchFamily="34" charset="0"/>
                        </a:rPr>
                        <a:t>20</a:t>
                      </a:r>
                    </a:p>
                    <a:p>
                      <a:pPr algn="ctr" rtl="0"/>
                      <a:endParaRPr lang="en-US" sz="800" dirty="0">
                        <a:solidFill>
                          <a:srgbClr val="1C4587"/>
                        </a:solidFill>
                        <a:latin typeface="Univers LT Pro 57 Condensed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1C4587"/>
                          </a:solidFill>
                          <a:effectLst/>
                          <a:latin typeface="Univers LT Pro 57 Condensed" pitchFamily="34" charset="0"/>
                        </a:rPr>
                        <a:t>FINALS</a:t>
                      </a:r>
                      <a:endParaRPr lang="he-IL" sz="800" b="1" dirty="0">
                        <a:solidFill>
                          <a:srgbClr val="1C4587"/>
                        </a:solidFill>
                        <a:effectLst/>
                        <a:latin typeface="Univers LT Pro 57 Condensed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8100" marB="3810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3644755"/>
                  </a:ext>
                </a:extLst>
              </a:tr>
            </a:tbl>
          </a:graphicData>
        </a:graphic>
      </p:graphicFrame>
      <p:sp>
        <p:nvSpPr>
          <p:cNvPr id="18" name="מלבן 17"/>
          <p:cNvSpPr/>
          <p:nvPr/>
        </p:nvSpPr>
        <p:spPr>
          <a:xfrm>
            <a:off x="1563690" y="1797081"/>
            <a:ext cx="5041240" cy="203668"/>
          </a:xfrm>
          <a:prstGeom prst="rect">
            <a:avLst/>
          </a:prstGeom>
          <a:solidFill>
            <a:schemeClr val="bg1"/>
          </a:solidFill>
          <a:ln w="3175">
            <a:solidFill>
              <a:srgbClr val="1C4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>
                <a:solidFill>
                  <a:srgbClr val="1C4587"/>
                </a:solidFill>
                <a:latin typeface="Univers LT Pro 57 Condensed" pitchFamily="34" charset="0"/>
              </a:rPr>
              <a:t>Pre - Camp</a:t>
            </a:r>
          </a:p>
        </p:txBody>
      </p:sp>
      <p:sp>
        <p:nvSpPr>
          <p:cNvPr id="19" name="מלבן 18"/>
          <p:cNvSpPr/>
          <p:nvPr/>
        </p:nvSpPr>
        <p:spPr>
          <a:xfrm>
            <a:off x="1563690" y="2561964"/>
            <a:ext cx="1331910" cy="221736"/>
          </a:xfrm>
          <a:prstGeom prst="rect">
            <a:avLst/>
          </a:prstGeom>
          <a:solidFill>
            <a:schemeClr val="bg1"/>
          </a:solidFill>
          <a:ln w="3175">
            <a:solidFill>
              <a:srgbClr val="1C4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kern="1200" dirty="0">
                <a:solidFill>
                  <a:srgbClr val="1C4587"/>
                </a:solidFill>
                <a:latin typeface="Univers LT Pro 57 Condensed" pitchFamily="34" charset="0"/>
              </a:rPr>
              <a:t>Pre - Camp</a:t>
            </a:r>
          </a:p>
        </p:txBody>
      </p:sp>
      <p:sp>
        <p:nvSpPr>
          <p:cNvPr id="12" name="Google Shape;57;p13"/>
          <p:cNvSpPr txBox="1"/>
          <p:nvPr/>
        </p:nvSpPr>
        <p:spPr>
          <a:xfrm>
            <a:off x="1223388" y="415650"/>
            <a:ext cx="6622308" cy="85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e-IL" sz="3600" b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</a:rPr>
              <a:t>Maccabiah</a:t>
            </a:r>
            <a:r>
              <a:rPr lang="he-IL" sz="3600" b="1" dirty="0">
                <a:solidFill>
                  <a:srgbClr val="1C4587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600" b="1" dirty="0">
                <a:solidFill>
                  <a:srgbClr val="1C4587"/>
                </a:solidFill>
                <a:latin typeface="Open Sans"/>
                <a:ea typeface="Open Sans"/>
                <a:cs typeface="Open Sans"/>
              </a:rPr>
              <a:t>T</a:t>
            </a:r>
            <a:r>
              <a:rPr lang="he-IL" sz="3600" b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</a:rPr>
              <a:t>imeline</a:t>
            </a:r>
            <a:endParaRPr lang="he-IL" sz="3600" b="1" dirty="0">
              <a:solidFill>
                <a:srgbClr val="1C4587"/>
              </a:solidFill>
              <a:latin typeface="Open Sans"/>
              <a:ea typeface="Open Sans"/>
              <a:cs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399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783230" y="719318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8523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444354" y="1189204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56;p13"/>
          <p:cNvCxnSpPr/>
          <p:nvPr/>
        </p:nvCxnSpPr>
        <p:spPr>
          <a:xfrm>
            <a:off x="783230" y="719318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39;p6"/>
          <p:cNvSpPr txBox="1"/>
          <p:nvPr/>
        </p:nvSpPr>
        <p:spPr>
          <a:xfrm>
            <a:off x="679246" y="3184701"/>
            <a:ext cx="1515492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Asaf</a:t>
            </a:r>
            <a:r>
              <a:rPr lang="en-US" sz="1000" dirty="0">
                <a:sym typeface="Gill Sans"/>
              </a:rPr>
              <a:t> </a:t>
            </a:r>
            <a:r>
              <a:rPr lang="en-US" sz="1000" dirty="0" err="1">
                <a:sym typeface="Gill Sans"/>
              </a:rPr>
              <a:t>Stolarz</a:t>
            </a:r>
            <a:endParaRPr lang="he-IL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Chair</a:t>
            </a:r>
            <a:endParaRPr lang="he-IL" sz="1000" dirty="0">
              <a:sym typeface="Gill Sans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4343933" y="3184701"/>
            <a:ext cx="2031325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Vered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Atsmon</a:t>
            </a:r>
            <a:endParaRPr lang="he-IL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Chair</a:t>
            </a:r>
            <a:endParaRPr lang="he-IL" sz="1000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07426" y="161385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Small</a:t>
            </a:r>
            <a:r>
              <a:rPr lang="en-US" sz="1100" dirty="0"/>
              <a:t> </a:t>
            </a:r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Communities</a:t>
            </a:r>
            <a:endParaRPr lang="he-IL" sz="11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596906" y="1613851"/>
            <a:ext cx="13773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Israel Delegation</a:t>
            </a:r>
          </a:p>
        </p:txBody>
      </p:sp>
      <p:sp>
        <p:nvSpPr>
          <p:cNvPr id="21" name="מלבן 20"/>
          <p:cNvSpPr/>
          <p:nvPr/>
        </p:nvSpPr>
        <p:spPr>
          <a:xfrm>
            <a:off x="6803043" y="3184701"/>
            <a:ext cx="1463862" cy="23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Avi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Benbenisti</a:t>
            </a:r>
            <a:endParaRPr lang="he-IL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6395449" y="1613851"/>
            <a:ext cx="218040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Ministry of Culture &amp; Sports </a:t>
            </a:r>
          </a:p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endParaRPr lang="he-IL" sz="11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</a:p>
        </p:txBody>
      </p:sp>
      <p:pic>
        <p:nvPicPr>
          <p:cNvPr id="10244" name="Picture 4" descr="https://pixmiller.oss-accelerate.aliyuncs.com/media%2Fresult%2F20230512%2F250da173-321d-4869-8bf0-c2d7a96ea2f1.png?x-oss-process=image%2Fresize%2Cw_640%2Fwatermark%2Cimage_d2F0ZXJtYXJrLmpwZw%2Ct_90%2Cg_se%2Cx_10%2Cy_10&amp;OSSAccessKeyId=LTAI5tSAGZF6f1xT8nunP3ee&amp;Expires=1683900492&amp;Signature=kSxyew6OiW0AtZQb1XFoDymJzXI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9"/>
          <a:stretch/>
        </p:blipFill>
        <p:spPr bwMode="auto">
          <a:xfrm>
            <a:off x="814023" y="2135092"/>
            <a:ext cx="1218449" cy="10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ixmiller.oss-accelerate.aliyuncs.com/media%2Fresult%2F20230512%2Fad5623d0-6697-4796-8547-0719f37d139f.png?x-oss-process=image%2Fresize%2Cw_640%2Fwatermark%2Cimage_d2F0ZXJtYXJrLmpwZw%2Ct_90%2Cg_se%2Cx_10%2Cy_10&amp;OSSAccessKeyId=LTAI5tSAGZF6f1xT8nunP3ee&amp;Expires=1683900567&amp;Signature=M%2FhqRdlVNd4Da%2Fb71fO2fhnYoBg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8"/>
          <a:stretch/>
        </p:blipFill>
        <p:spPr bwMode="auto">
          <a:xfrm>
            <a:off x="4808596" y="2171366"/>
            <a:ext cx="996586" cy="10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pixmiller.oss-accelerate.aliyuncs.com/media%2Fresult%2F20230512%2Fc0b0f4f7-fbba-4f87-8298-1c008bda13e2.png?x-oss-process=image%2Fresize%2Cw_640%2Fwatermark%2Cimage_d2F0ZXJtYXJrLmpwZw%2Ct_90%2Cg_se%2Cx_10%2Cy_10&amp;OSSAccessKeyId=LTAI5tSAGZF6f1xT8nunP3ee&amp;Expires=1683900814&amp;Signature=7EXSyAoBbJmI0vORQ%2FjyqObMUds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8"/>
          <a:stretch/>
        </p:blipFill>
        <p:spPr bwMode="auto">
          <a:xfrm>
            <a:off x="6645422" y="2073705"/>
            <a:ext cx="1779103" cy="11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21"/>
          <p:cNvSpPr/>
          <p:nvPr/>
        </p:nvSpPr>
        <p:spPr>
          <a:xfrm>
            <a:off x="2307625" y="3184701"/>
            <a:ext cx="1822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Riki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Kanterewicz</a:t>
            </a:r>
            <a:endParaRPr lang="en-US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Gill Sans"/>
            </a:endParaRP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Chair</a:t>
            </a:r>
            <a:endParaRPr lang="he-IL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Gill Sans"/>
            </a:endParaRPr>
          </a:p>
        </p:txBody>
      </p:sp>
      <p:pic>
        <p:nvPicPr>
          <p:cNvPr id="23" name="Picture 8" descr="https://pixmiller.oss-accelerate.aliyuncs.com/media%2Fresult%2F20230512%2Fdb04f7c4-6fd5-4307-b395-5d8718f7fe13.png?x-oss-process=image%2Fresize%2Cw_640%2Fwatermark%2Cimage_d2F0ZXJtYXJrLmpwZw%2Ct_90%2Cg_se%2Cx_10%2Cy_10&amp;OSSAccessKeyId=LTAI5tSAGZF6f1xT8nunP3ee&amp;Expires=1683868853&amp;Signature=0DJzofG0YiCCiKHZkC7o45j0%2BMA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2" r="21101" b="28389"/>
          <a:stretch/>
        </p:blipFill>
        <p:spPr bwMode="auto">
          <a:xfrm>
            <a:off x="2739015" y="2109205"/>
            <a:ext cx="1110820" cy="10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2653529" y="1613851"/>
            <a:ext cx="13372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Liaison To IMC</a:t>
            </a:r>
          </a:p>
          <a:p>
            <a:pPr algn="ctr" rtl="1" fontAlgn="b"/>
            <a:r>
              <a:rPr lang="en-US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Vice Chair MWU</a:t>
            </a:r>
            <a:r>
              <a:rPr lang="he-IL" sz="11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endParaRPr lang="en-US" sz="11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21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2118513" y="1317124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2118513" y="3656759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Google Shape;90;p12"/>
          <p:cNvSpPr txBox="1"/>
          <p:nvPr/>
        </p:nvSpPr>
        <p:spPr>
          <a:xfrm>
            <a:off x="2327889" y="354742"/>
            <a:ext cx="7333719" cy="7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 b="1">
                <a:solidFill>
                  <a:srgbClr val="1C4587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dirty="0">
                <a:sym typeface="Narkisim"/>
              </a:rPr>
              <a:t>EF Schedule</a:t>
            </a:r>
          </a:p>
        </p:txBody>
      </p:sp>
      <p:sp>
        <p:nvSpPr>
          <p:cNvPr id="9" name="Google Shape;75;p15">
            <a:extLst>
              <a:ext uri="{FF2B5EF4-FFF2-40B4-BE49-F238E27FC236}">
                <a16:creationId xmlns:a16="http://schemas.microsoft.com/office/drawing/2014/main" id="{0CBE5533-3AA2-F568-F4E0-43997385C257}"/>
              </a:ext>
            </a:extLst>
          </p:cNvPr>
          <p:cNvSpPr txBox="1"/>
          <p:nvPr/>
        </p:nvSpPr>
        <p:spPr>
          <a:xfrm>
            <a:off x="2402766" y="915272"/>
            <a:ext cx="5115855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EF1 Release – </a:t>
            </a: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November 2023</a:t>
            </a:r>
            <a:b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</a:b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Israeli Associations (1) – January 2024</a:t>
            </a:r>
            <a:endParaRPr lang="he-IL" sz="2000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defTabSz="342900">
              <a:lnSpc>
                <a:spcPct val="150000"/>
              </a:lnSpc>
            </a:pPr>
            <a:r>
              <a:rPr lang="en-US" sz="2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EF1 -</a:t>
            </a: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March 2024 </a:t>
            </a:r>
            <a:endParaRPr lang="he-IL" sz="2000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defTabSz="342900">
              <a:lnSpc>
                <a:spcPct val="150000"/>
              </a:lnSpc>
            </a:pPr>
            <a:r>
              <a:rPr lang="en-US" sz="2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EF2 Release – </a:t>
            </a: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July 2024</a:t>
            </a:r>
            <a:endParaRPr lang="en-US" sz="2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EF2 -</a:t>
            </a: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November 2024</a:t>
            </a:r>
            <a:b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</a:b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Israeli Associations (2) – January 2025</a:t>
            </a:r>
          </a:p>
          <a:p>
            <a:pPr defTabSz="342900">
              <a:lnSpc>
                <a:spcPct val="150000"/>
              </a:lnSpc>
            </a:pPr>
            <a:r>
              <a:rPr lang="en-US" sz="2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Maccabiah</a:t>
            </a:r>
            <a:r>
              <a:rPr lang="en-US" sz="2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Congress + EF3 </a:t>
            </a: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March 2025</a:t>
            </a:r>
            <a:endParaRPr lang="he-IL" sz="2000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Israeli Associations (3) – June 2025</a:t>
            </a:r>
            <a:endParaRPr sz="2000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אליפסה 20">
            <a:extLst>
              <a:ext uri="{FF2B5EF4-FFF2-40B4-BE49-F238E27FC236}">
                <a16:creationId xmlns:a16="http://schemas.microsoft.com/office/drawing/2014/main" id="{86A4090A-CFEE-F86A-70DA-6EAE84D60BAA}"/>
              </a:ext>
            </a:extLst>
          </p:cNvPr>
          <p:cNvSpPr/>
          <p:nvPr/>
        </p:nvSpPr>
        <p:spPr>
          <a:xfrm>
            <a:off x="2118513" y="2252978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21">
            <a:extLst>
              <a:ext uri="{FF2B5EF4-FFF2-40B4-BE49-F238E27FC236}">
                <a16:creationId xmlns:a16="http://schemas.microsoft.com/office/drawing/2014/main" id="{E3E16966-C0CD-5439-9700-6C1481672EA3}"/>
              </a:ext>
            </a:extLst>
          </p:cNvPr>
          <p:cNvSpPr/>
          <p:nvPr/>
        </p:nvSpPr>
        <p:spPr>
          <a:xfrm>
            <a:off x="2118513" y="2720905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22">
            <a:extLst>
              <a:ext uri="{FF2B5EF4-FFF2-40B4-BE49-F238E27FC236}">
                <a16:creationId xmlns:a16="http://schemas.microsoft.com/office/drawing/2014/main" id="{8841C598-DCCA-7A5D-D312-34C821FF3E9C}"/>
              </a:ext>
            </a:extLst>
          </p:cNvPr>
          <p:cNvSpPr/>
          <p:nvPr/>
        </p:nvSpPr>
        <p:spPr>
          <a:xfrm>
            <a:off x="2118513" y="3188832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20">
            <a:extLst>
              <a:ext uri="{FF2B5EF4-FFF2-40B4-BE49-F238E27FC236}">
                <a16:creationId xmlns:a16="http://schemas.microsoft.com/office/drawing/2014/main" id="{732B315D-64CF-5296-1C2C-F8A67F5AF4A7}"/>
              </a:ext>
            </a:extLst>
          </p:cNvPr>
          <p:cNvSpPr/>
          <p:nvPr/>
        </p:nvSpPr>
        <p:spPr>
          <a:xfrm>
            <a:off x="2118513" y="1785051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אליפסה 21">
            <a:extLst>
              <a:ext uri="{FF2B5EF4-FFF2-40B4-BE49-F238E27FC236}">
                <a16:creationId xmlns:a16="http://schemas.microsoft.com/office/drawing/2014/main" id="{9224077C-3E77-0EE4-8FBB-BF0AE3E90050}"/>
              </a:ext>
            </a:extLst>
          </p:cNvPr>
          <p:cNvSpPr/>
          <p:nvPr/>
        </p:nvSpPr>
        <p:spPr>
          <a:xfrm>
            <a:off x="2113337" y="4544921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22">
            <a:extLst>
              <a:ext uri="{FF2B5EF4-FFF2-40B4-BE49-F238E27FC236}">
                <a16:creationId xmlns:a16="http://schemas.microsoft.com/office/drawing/2014/main" id="{E5096D5B-2C8C-46AF-BAF7-05BABE063365}"/>
              </a:ext>
            </a:extLst>
          </p:cNvPr>
          <p:cNvSpPr/>
          <p:nvPr/>
        </p:nvSpPr>
        <p:spPr>
          <a:xfrm>
            <a:off x="2113337" y="4076994"/>
            <a:ext cx="123288" cy="143838"/>
          </a:xfrm>
          <a:prstGeom prst="ellipse">
            <a:avLst/>
          </a:prstGeom>
          <a:solidFill>
            <a:srgbClr val="F8B705"/>
          </a:solidFill>
          <a:ln>
            <a:solidFill>
              <a:srgbClr val="F8B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002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90;p12">
            <a:extLst>
              <a:ext uri="{FF2B5EF4-FFF2-40B4-BE49-F238E27FC236}">
                <a16:creationId xmlns:a16="http://schemas.microsoft.com/office/drawing/2014/main" id="{16526AC9-E1C6-DD48-1F82-3D19B60D9338}"/>
              </a:ext>
            </a:extLst>
          </p:cNvPr>
          <p:cNvSpPr txBox="1"/>
          <p:nvPr/>
        </p:nvSpPr>
        <p:spPr>
          <a:xfrm>
            <a:off x="2337359" y="226840"/>
            <a:ext cx="3091289" cy="9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4800" b="1">
                <a:solidFill>
                  <a:srgbClr val="1C4587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sz="4000" dirty="0">
                <a:sym typeface="Narkisim"/>
              </a:rPr>
              <a:t>EF1 Sports</a:t>
            </a:r>
            <a:endParaRPr sz="4000" dirty="0">
              <a:sym typeface="Narkisim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27B9EF-7BCF-A672-0A50-BC30140A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55953"/>
              </p:ext>
            </p:extLst>
          </p:nvPr>
        </p:nvGraphicFramePr>
        <p:xfrm>
          <a:off x="1297060" y="1057337"/>
          <a:ext cx="3312000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647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420984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427377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</a:tblGrid>
              <a:tr h="21692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Archery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451798"/>
                  </a:ext>
                </a:extLst>
              </a:tr>
              <a:tr h="53100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Athletics (Track &amp; Field)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420498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Badminton</a:t>
                      </a:r>
                    </a:p>
                  </a:txBody>
                  <a:tcPr marL="2064" marR="2064" marT="20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Baseball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Basketball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01478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Basketball 3*3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77160"/>
                  </a:ext>
                </a:extLst>
              </a:tr>
              <a:tr h="400754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Beach Football (Soccer)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25110"/>
                  </a:ext>
                </a:extLst>
              </a:tr>
              <a:tr h="400754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Beach Volleyball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just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9623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D9C2EC5-14E3-570D-08DF-887474325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07299"/>
              </p:ext>
            </p:extLst>
          </p:nvPr>
        </p:nvGraphicFramePr>
        <p:xfrm>
          <a:off x="4927603" y="1057337"/>
          <a:ext cx="3312000" cy="3330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647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420984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427377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</a:tblGrid>
              <a:tr h="21618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Beach Tennis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50178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Breaking</a:t>
                      </a: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694023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 err="1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Catchball</a:t>
                      </a: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80153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Chess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451798"/>
                  </a:ext>
                </a:extLst>
              </a:tr>
              <a:tr h="22500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Cricket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02116"/>
                  </a:ext>
                </a:extLst>
              </a:tr>
              <a:tr h="529194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Cycling (Mountain bike)</a:t>
                      </a:r>
                    </a:p>
                  </a:txBody>
                  <a:tcPr marL="2064" marR="2064" marT="2064" marB="0" anchor="ctr"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420498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Cycling (Road)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Cycling (Time trial)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Cycling (Track)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01478"/>
                  </a:ext>
                </a:extLst>
              </a:tr>
              <a:tr h="44892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Equestrian</a:t>
                      </a:r>
                    </a:p>
                  </a:txBody>
                  <a:tcPr marL="2064" marR="2064" marT="20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77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3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90;p12">
            <a:extLst>
              <a:ext uri="{FF2B5EF4-FFF2-40B4-BE49-F238E27FC236}">
                <a16:creationId xmlns:a16="http://schemas.microsoft.com/office/drawing/2014/main" id="{16526AC9-E1C6-DD48-1F82-3D19B60D9338}"/>
              </a:ext>
            </a:extLst>
          </p:cNvPr>
          <p:cNvSpPr txBox="1"/>
          <p:nvPr/>
        </p:nvSpPr>
        <p:spPr>
          <a:xfrm>
            <a:off x="2357815" y="223882"/>
            <a:ext cx="2936082" cy="9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4800" b="1">
                <a:solidFill>
                  <a:srgbClr val="1C4587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sz="4000" dirty="0">
                <a:sym typeface="Narkisim"/>
              </a:rPr>
              <a:t>EF1 Sports</a:t>
            </a:r>
            <a:endParaRPr sz="4000" dirty="0">
              <a:sym typeface="Narkisim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727B9EF-7BCF-A672-0A50-BC30140A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05737"/>
              </p:ext>
            </p:extLst>
          </p:nvPr>
        </p:nvGraphicFramePr>
        <p:xfrm>
          <a:off x="1316309" y="1050329"/>
          <a:ext cx="3312000" cy="3465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647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420984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427377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</a:tblGrid>
              <a:tr h="21692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Fencing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41442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Field Hockey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451798"/>
                  </a:ext>
                </a:extLst>
              </a:tr>
              <a:tr h="53100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Football (Soccer)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420498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Futsal 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Golf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Gymnastics (Artistic)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01478"/>
                  </a:ext>
                </a:extLst>
              </a:tr>
              <a:tr h="45045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Gymnastics (Rhythmic)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77160"/>
                  </a:ext>
                </a:extLst>
              </a:tr>
              <a:tr h="400754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Handball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25110"/>
                  </a:ext>
                </a:extLst>
              </a:tr>
              <a:tr h="400754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Ice Hockey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962313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7D9C2EC5-14E3-570D-08DF-887474325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211111"/>
              </p:ext>
            </p:extLst>
          </p:nvPr>
        </p:nvGraphicFramePr>
        <p:xfrm>
          <a:off x="4946852" y="1050329"/>
          <a:ext cx="3312000" cy="3383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647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420984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427377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</a:tblGrid>
              <a:tr h="22930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Judo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451798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Karate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202116"/>
                  </a:ext>
                </a:extLst>
              </a:tr>
              <a:tr h="328521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Lawn Bowls</a:t>
                      </a:r>
                    </a:p>
                  </a:txBody>
                  <a:tcPr marL="2064" marR="2064" marT="20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514444"/>
                  </a:ext>
                </a:extLst>
              </a:tr>
              <a:tr h="56132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Maccabi-Man/Woman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420498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Motocross</a:t>
                      </a:r>
                    </a:p>
                  </a:txBody>
                  <a:tcPr marL="2064" marR="2064" marT="2064" marB="0" anchor="ctr"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416194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Netball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Ninja</a:t>
                      </a:r>
                    </a:p>
                  </a:txBody>
                  <a:tcPr marL="2064" marR="2064" marT="2064" marB="0" anchor="ctr"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779617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err="1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Padel</a:t>
                      </a: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solidFill>
                      <a:srgbClr val="009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Pickleball</a:t>
                      </a:r>
                    </a:p>
                  </a:txBody>
                  <a:tcPr marL="2064" marR="2064" marT="2064" marB="0" anchor="ctr"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82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52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76;p15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14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90;p12">
            <a:extLst>
              <a:ext uri="{FF2B5EF4-FFF2-40B4-BE49-F238E27FC236}">
                <a16:creationId xmlns:a16="http://schemas.microsoft.com/office/drawing/2014/main" id="{16526AC9-E1C6-DD48-1F82-3D19B60D9338}"/>
              </a:ext>
            </a:extLst>
          </p:cNvPr>
          <p:cNvSpPr txBox="1"/>
          <p:nvPr/>
        </p:nvSpPr>
        <p:spPr>
          <a:xfrm>
            <a:off x="2377065" y="206133"/>
            <a:ext cx="3234464" cy="9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4800" b="1">
                <a:solidFill>
                  <a:srgbClr val="1C4587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en-US" sz="4000" dirty="0">
                <a:sym typeface="Narkisim"/>
              </a:rPr>
              <a:t>EF1 Sports</a:t>
            </a:r>
            <a:endParaRPr sz="4000" dirty="0">
              <a:sym typeface="Narkisim"/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727B9EF-7BCF-A672-0A50-BC30140A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98234"/>
              </p:ext>
            </p:extLst>
          </p:nvPr>
        </p:nvGraphicFramePr>
        <p:xfrm>
          <a:off x="1316830" y="1009394"/>
          <a:ext cx="3312000" cy="34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647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420984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56992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427377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</a:tblGrid>
              <a:tr h="21692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Rugby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942885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Rugby 7's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094399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Softball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049540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Rugby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367898"/>
                  </a:ext>
                </a:extLst>
              </a:tr>
              <a:tr h="22577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 Climbing (Bouldering)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451798"/>
                  </a:ext>
                </a:extLst>
              </a:tr>
              <a:tr h="53100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Squash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420498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Super Enduro</a:t>
                      </a:r>
                    </a:p>
                  </a:txBody>
                  <a:tcPr marL="2064" marR="2064" marT="2064" marB="0" anchor="ctr">
                    <a:solidFill>
                      <a:srgbClr val="009A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242895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Surfing 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Swimming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338113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Table Tennis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01478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7D9C2EC5-14E3-570D-08DF-887474325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12218"/>
              </p:ext>
            </p:extLst>
          </p:nvPr>
        </p:nvGraphicFramePr>
        <p:xfrm>
          <a:off x="4954993" y="1009394"/>
          <a:ext cx="3312000" cy="3268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876">
                  <a:extLst>
                    <a:ext uri="{9D8B030D-6E8A-4147-A177-3AD203B41FA5}">
                      <a16:colId xmlns:a16="http://schemas.microsoft.com/office/drawing/2014/main" val="345784952"/>
                    </a:ext>
                  </a:extLst>
                </a:gridCol>
                <a:gridCol w="372869">
                  <a:extLst>
                    <a:ext uri="{9D8B030D-6E8A-4147-A177-3AD203B41FA5}">
                      <a16:colId xmlns:a16="http://schemas.microsoft.com/office/drawing/2014/main" val="446702614"/>
                    </a:ext>
                  </a:extLst>
                </a:gridCol>
                <a:gridCol w="316191">
                  <a:extLst>
                    <a:ext uri="{9D8B030D-6E8A-4147-A177-3AD203B41FA5}">
                      <a16:colId xmlns:a16="http://schemas.microsoft.com/office/drawing/2014/main" val="926355140"/>
                    </a:ext>
                  </a:extLst>
                </a:gridCol>
                <a:gridCol w="378532">
                  <a:extLst>
                    <a:ext uri="{9D8B030D-6E8A-4147-A177-3AD203B41FA5}">
                      <a16:colId xmlns:a16="http://schemas.microsoft.com/office/drawing/2014/main" val="608008914"/>
                    </a:ext>
                  </a:extLst>
                </a:gridCol>
                <a:gridCol w="378532">
                  <a:extLst>
                    <a:ext uri="{9D8B030D-6E8A-4147-A177-3AD203B41FA5}">
                      <a16:colId xmlns:a16="http://schemas.microsoft.com/office/drawing/2014/main" val="2538839694"/>
                    </a:ext>
                  </a:extLst>
                </a:gridCol>
              </a:tblGrid>
              <a:tr h="22930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Sport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O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J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M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</a:t>
                      </a:r>
                    </a:p>
                  </a:txBody>
                  <a:tcPr marL="2064" marR="2064" marT="20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B8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3150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Taekwondo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55656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Tennis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227225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Volleyball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29175"/>
                  </a:ext>
                </a:extLst>
              </a:tr>
              <a:tr h="238660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Water Polo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81325"/>
                  </a:ext>
                </a:extLst>
              </a:tr>
              <a:tr h="357416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Weightlifting</a:t>
                      </a: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x-none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 </a:t>
                      </a:r>
                    </a:p>
                  </a:txBody>
                  <a:tcPr marL="2064" marR="2064" marT="2064" marB="0" anchor="b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996490"/>
                  </a:ext>
                </a:extLst>
              </a:tr>
              <a:tr h="280417">
                <a:tc>
                  <a:txBody>
                    <a:bodyPr/>
                    <a:lstStyle/>
                    <a:p>
                      <a:pPr marR="0" algn="just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Wrestling</a:t>
                      </a:r>
                    </a:p>
                  </a:txBody>
                  <a:tcPr marL="2064" marR="2064" marT="206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46362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Para Cycling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1364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Para Swimming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856395"/>
                  </a:ext>
                </a:extLst>
              </a:tr>
              <a:tr h="36740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Para Table Tennis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101478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Wheelchair Basketball 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x-none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77160"/>
                  </a:ext>
                </a:extLst>
              </a:tr>
              <a:tr h="423633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kern="1200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Wheelchair Tennis</a:t>
                      </a:r>
                    </a:p>
                    <a:p>
                      <a:pPr marL="0" marR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400" b="0" i="0" u="none" strike="noStrike" kern="1200" cap="none" dirty="0">
                        <a:solidFill>
                          <a:srgbClr val="1C4587"/>
                        </a:solidFill>
                        <a:latin typeface="Open Sans Medium"/>
                        <a:ea typeface="Open Sans Medium"/>
                        <a:cs typeface="Open Sans Medium"/>
                        <a:sym typeface="Arial"/>
                      </a:endParaRPr>
                    </a:p>
                  </a:txBody>
                  <a:tcPr marL="2064" marR="2064" marT="20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1C4587"/>
                          </a:solidFill>
                          <a:latin typeface="Open Sans Medium"/>
                          <a:ea typeface="Open Sans Medium"/>
                          <a:cs typeface="Open Sans Medium"/>
                          <a:sym typeface="Arial"/>
                        </a:rPr>
                        <a:t>V</a:t>
                      </a:r>
                    </a:p>
                  </a:txBody>
                  <a:tcPr marL="2064" marR="2064" marT="20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2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5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/>
          <p:cNvSpPr txBox="1"/>
          <p:nvPr/>
        </p:nvSpPr>
        <p:spPr>
          <a:xfrm>
            <a:off x="6687396" y="452168"/>
            <a:ext cx="235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srgbClr val="282D7D"/>
                </a:solidFill>
                <a:latin typeface="Mandatory 18" panose="00000500000000000000" pitchFamily="50" charset="-79"/>
                <a:cs typeface="Mandatory 18" panose="00000500000000000000" pitchFamily="50" charset="-79"/>
              </a:rPr>
              <a:t>מבנה מכביה</a:t>
            </a:r>
            <a:endParaRPr lang="en-US" sz="2400" dirty="0">
              <a:solidFill>
                <a:srgbClr val="282D7D"/>
              </a:solidFill>
              <a:latin typeface="Mandatory 18" panose="00000500000000000000" pitchFamily="50" charset="-79"/>
              <a:cs typeface="Mandatory 18" panose="00000500000000000000" pitchFamily="50" charset="-79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C4F0D2D-954C-734B-BE05-88F976FBD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04" y="913833"/>
            <a:ext cx="5114973" cy="36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086322" y="721911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8;p3"/>
          <p:cNvSpPr txBox="1"/>
          <p:nvPr/>
        </p:nvSpPr>
        <p:spPr>
          <a:xfrm>
            <a:off x="4552354" y="4185720"/>
            <a:ext cx="2136035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b="1" dirty="0">
                <a:sym typeface="Gill Sans"/>
              </a:rPr>
              <a:t>Roy </a:t>
            </a:r>
            <a:r>
              <a:rPr lang="en-US" sz="1000" b="1" dirty="0" err="1">
                <a:sym typeface="Gill Sans"/>
              </a:rPr>
              <a:t>Hessing</a:t>
            </a:r>
            <a:r>
              <a:rPr lang="en-US" sz="1000" b="1" dirty="0">
                <a:sym typeface="Gill Sans"/>
              </a:rPr>
              <a:t> </a:t>
            </a:r>
            <a:endParaRPr sz="1000" b="1" dirty="0"/>
          </a:p>
          <a:p>
            <a:r>
              <a:rPr lang="en-US" sz="1000" dirty="0">
                <a:sym typeface="Gill Sans"/>
              </a:rPr>
              <a:t>CEO</a:t>
            </a:r>
            <a:r>
              <a:rPr lang="en-US" sz="1000" dirty="0"/>
              <a:t> </a:t>
            </a:r>
            <a:r>
              <a:rPr lang="en-US" sz="1000" dirty="0" err="1">
                <a:sym typeface="Gill Sans"/>
              </a:rPr>
              <a:t>Maccabiah</a:t>
            </a:r>
            <a:endParaRPr sz="1000" dirty="0">
              <a:sym typeface="Gill Sans"/>
            </a:endParaRPr>
          </a:p>
        </p:txBody>
      </p:sp>
      <p:sp>
        <p:nvSpPr>
          <p:cNvPr id="13" name="Google Shape;129;p3"/>
          <p:cNvSpPr txBox="1"/>
          <p:nvPr/>
        </p:nvSpPr>
        <p:spPr>
          <a:xfrm>
            <a:off x="1829016" y="4185720"/>
            <a:ext cx="3218793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b="1" dirty="0" err="1">
                <a:sym typeface="Gill Sans"/>
              </a:rPr>
              <a:t>Galil</a:t>
            </a:r>
            <a:r>
              <a:rPr lang="en-US" sz="1000" b="1" dirty="0">
                <a:sym typeface="Gill Sans"/>
              </a:rPr>
              <a:t> </a:t>
            </a:r>
            <a:r>
              <a:rPr lang="en-US" sz="1000" b="1" dirty="0" err="1">
                <a:sym typeface="Gill Sans"/>
              </a:rPr>
              <a:t>Itzhaki</a:t>
            </a:r>
            <a:endParaRPr sz="1000" b="1" dirty="0">
              <a:sym typeface="Gill Sans"/>
            </a:endParaRPr>
          </a:p>
          <a:p>
            <a:r>
              <a:rPr lang="en-US" sz="1000" dirty="0">
                <a:sym typeface="Gill Sans"/>
              </a:rPr>
              <a:t>Director </a:t>
            </a:r>
            <a:r>
              <a:rPr lang="en-US" sz="1000" dirty="0" err="1">
                <a:sym typeface="Gill Sans"/>
              </a:rPr>
              <a:t>Maccabiah</a:t>
            </a:r>
            <a:r>
              <a:rPr lang="en-US" sz="1000" dirty="0"/>
              <a:t> </a:t>
            </a:r>
            <a:r>
              <a:rPr lang="en-US" sz="1000" dirty="0">
                <a:sym typeface="Gill Sans"/>
              </a:rPr>
              <a:t>Headquarters </a:t>
            </a:r>
            <a:endParaRPr sz="1000" dirty="0">
              <a:sym typeface="Gill Sans"/>
            </a:endParaRPr>
          </a:p>
        </p:txBody>
      </p:sp>
      <p:sp>
        <p:nvSpPr>
          <p:cNvPr id="14" name="Google Shape;130;p3"/>
          <p:cNvSpPr txBox="1"/>
          <p:nvPr/>
        </p:nvSpPr>
        <p:spPr>
          <a:xfrm>
            <a:off x="3302167" y="2518139"/>
            <a:ext cx="2500101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ts val="1800"/>
              <a:defRPr sz="180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b="1" dirty="0" err="1">
                <a:sym typeface="Gill Sans"/>
              </a:rPr>
              <a:t>Assaf</a:t>
            </a:r>
            <a:r>
              <a:rPr lang="en-US" sz="1000" b="1" dirty="0">
                <a:sym typeface="Gill Sans"/>
              </a:rPr>
              <a:t> Goren</a:t>
            </a:r>
          </a:p>
          <a:p>
            <a:r>
              <a:rPr lang="en-US" sz="1000" dirty="0">
                <a:sym typeface="Gill Sans"/>
              </a:rPr>
              <a:t> Chairman </a:t>
            </a:r>
            <a:r>
              <a:rPr lang="en-US" sz="1000" dirty="0" err="1">
                <a:sym typeface="Gill Sans"/>
              </a:rPr>
              <a:t>Maccabiah</a:t>
            </a:r>
            <a:endParaRPr lang="en-US" sz="1000" dirty="0">
              <a:sym typeface="Gill Sans"/>
            </a:endParaRPr>
          </a:p>
        </p:txBody>
      </p:sp>
      <p:sp>
        <p:nvSpPr>
          <p:cNvPr id="21" name="Google Shape;131;p3"/>
          <p:cNvSpPr txBox="1"/>
          <p:nvPr/>
        </p:nvSpPr>
        <p:spPr>
          <a:xfrm>
            <a:off x="1199839" y="2518139"/>
            <a:ext cx="2218570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sz="180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b="1" dirty="0">
                <a:sym typeface="Gill Sans"/>
              </a:rPr>
              <a:t>Amir </a:t>
            </a:r>
            <a:r>
              <a:rPr lang="en-US" sz="1000" b="1" dirty="0" err="1">
                <a:sym typeface="Gill Sans"/>
              </a:rPr>
              <a:t>Gissin</a:t>
            </a:r>
            <a:endParaRPr lang="en-US" sz="1000" b="1" dirty="0">
              <a:sym typeface="Gill Sans"/>
            </a:endParaRPr>
          </a:p>
          <a:p>
            <a:r>
              <a:rPr lang="en-US" sz="1000" dirty="0"/>
              <a:t>CEO</a:t>
            </a:r>
            <a:r>
              <a:rPr lang="he-IL" sz="1000" dirty="0"/>
              <a:t> </a:t>
            </a:r>
            <a:r>
              <a:rPr lang="en-US" sz="1000" dirty="0"/>
              <a:t>MWU</a:t>
            </a:r>
            <a:endParaRPr lang="he-IL" sz="1000" dirty="0">
              <a:sym typeface="Gill Sans"/>
            </a:endParaRPr>
          </a:p>
        </p:txBody>
      </p:sp>
      <p:pic>
        <p:nvPicPr>
          <p:cNvPr id="2050" name="Picture 2" descr="https://pixmiller.oss-accelerate.aliyuncs.com/media%2Fthumb%2Fresult%2F20230512%2F4869fcd4-0d65-43a5-91fc-9e737f83208d.png?x-oss-process=image%2Fresize%2Cw_640%2Fwatermark%2Cimage_d2F0ZXJtYXJrLmpwZw%2Ct_90%2Cg_se%2Cx_10%2Cy_10&amp;OSSAccessKeyId=LTAI5tSAGZF6f1xT8nunP3ee&amp;Expires=1683869227&amp;Signature=YuijwjwRCIviCozUs8A6yzC8adU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4"/>
          <a:stretch/>
        </p:blipFill>
        <p:spPr bwMode="auto">
          <a:xfrm>
            <a:off x="4956524" y="3051020"/>
            <a:ext cx="1327693" cy="11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miller.oss-accelerate.aliyuncs.com/media%2Fresult%2F20230512%2F32fd2e9a-be4a-4451-8a50-085d78523c5b.png?x-oss-process=image%2Fresize%2Cw_640%2Fwatermark%2Cimage_d2F0ZXJtYXJrLmpwZw%2Ct_90%2Cg_se%2Cx_10%2Cy_10&amp;OSSAccessKeyId=LTAI5tSAGZF6f1xT8nunP3ee&amp;Expires=1683869293&amp;Signature=vEspYu9hQxYRAOplqCpaCb8K8pU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8"/>
          <a:stretch/>
        </p:blipFill>
        <p:spPr bwMode="auto">
          <a:xfrm>
            <a:off x="3649446" y="1184075"/>
            <a:ext cx="1627065" cy="130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xmiller.oss-accelerate.aliyuncs.com/media%2Fthumb%2Fresult%2F20230512%2Fc5877e9a-8ac9-4dd6-97c0-c892a93d4293.png?x-oss-process=image%2Fresize%2Cw_640%2Fwatermark%2Cimage_d2F0ZXJtYXJrLmpwZw%2Ct_90%2Cg_se%2Cx_10%2Cy_10&amp;OSSAccessKeyId=LTAI5tSAGZF6f1xT8nunP3ee&amp;Expires=1683869357&amp;Signature=9LhSqS5Jj0rnSguyNBnBPURmw%2F0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0"/>
          <a:stretch/>
        </p:blipFill>
        <p:spPr bwMode="auto">
          <a:xfrm>
            <a:off x="2485387" y="3007708"/>
            <a:ext cx="1815113" cy="11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xmiller.oss-accelerate.aliyuncs.com/media%2Fresult%2F20230512%2F797120b4-5403-4157-9a79-f2e392b099c0.png?x-oss-process=image%2Fresize%2Cw_640%2Fwatermark%2Cimage_d2F0ZXJtYXJrLmpwZw%2Ct_90%2Cg_se%2Cx_10%2Cy_10&amp;OSSAccessKeyId=LTAI5tSAGZF6f1xT8nunP3ee&amp;Expires=1683869472&amp;Signature=oAJS7FilEdBLA6I%2F8ettp2st63M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6"/>
          <a:stretch/>
        </p:blipFill>
        <p:spPr bwMode="auto">
          <a:xfrm>
            <a:off x="1344214" y="1440525"/>
            <a:ext cx="1933107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73;p23"/>
          <p:cNvSpPr txBox="1"/>
          <p:nvPr/>
        </p:nvSpPr>
        <p:spPr>
          <a:xfrm>
            <a:off x="3903767" y="626305"/>
            <a:ext cx="966616" cy="51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defRPr sz="2000"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2800" dirty="0"/>
              <a:t>M25</a:t>
            </a:r>
            <a:endParaRPr sz="2800" dirty="0"/>
          </a:p>
        </p:txBody>
      </p:sp>
      <p:sp>
        <p:nvSpPr>
          <p:cNvPr id="16" name="Google Shape;131;p3"/>
          <p:cNvSpPr txBox="1"/>
          <p:nvPr/>
        </p:nvSpPr>
        <p:spPr>
          <a:xfrm>
            <a:off x="5428034" y="2489883"/>
            <a:ext cx="2218570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sz="180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b="1" dirty="0" err="1">
                <a:sym typeface="Gill Sans"/>
              </a:rPr>
              <a:t>Orly</a:t>
            </a:r>
            <a:r>
              <a:rPr lang="en-US" sz="1000" b="1" dirty="0">
                <a:sym typeface="Gill Sans"/>
              </a:rPr>
              <a:t> </a:t>
            </a:r>
            <a:r>
              <a:rPr lang="en-US" sz="1000" b="1" dirty="0" err="1">
                <a:sym typeface="Gill Sans"/>
              </a:rPr>
              <a:t>Froman</a:t>
            </a:r>
            <a:endParaRPr lang="he-IL" sz="1000" b="1" dirty="0">
              <a:sym typeface="Gill Sans"/>
            </a:endParaRPr>
          </a:p>
          <a:p>
            <a:r>
              <a:rPr lang="en-US" sz="1000" dirty="0">
                <a:sym typeface="Gill Sans"/>
              </a:rPr>
              <a:t>Vice Chair MWU/M22</a:t>
            </a:r>
            <a:endParaRPr sz="1000" dirty="0">
              <a:sym typeface="Gill Sans"/>
            </a:endParaRPr>
          </a:p>
        </p:txBody>
      </p:sp>
      <p:pic>
        <p:nvPicPr>
          <p:cNvPr id="17" name="Picture 4" descr="https://pixmiller.oss-accelerate.aliyuncs.com/media%2Fresult%2F20230512%2F70bc6180-6587-47c9-aaf0-33768f79415a.png?x-oss-process=image%2Fresize%2Cw_640%2Fwatermark%2Cimage_d2F0ZXJtYXJrLmpwZw%2Ct_90%2Cg_se%2Cx_10%2Cy_10&amp;OSSAccessKeyId=LTAI5tSAGZF6f1xT8nunP3ee&amp;Expires=1683868684&amp;Signature=JDASGJZQveLfpLyf73%2F69JMzzRI%3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66"/>
          <a:stretch/>
        </p:blipFill>
        <p:spPr bwMode="auto">
          <a:xfrm>
            <a:off x="6035733" y="1364072"/>
            <a:ext cx="1048260" cy="10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3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386009" y="182333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471118" y="2131185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56;p13"/>
          <p:cNvCxnSpPr/>
          <p:nvPr/>
        </p:nvCxnSpPr>
        <p:spPr>
          <a:xfrm>
            <a:off x="386009" y="182333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45;p6"/>
          <p:cNvSpPr txBox="1"/>
          <p:nvPr/>
        </p:nvSpPr>
        <p:spPr>
          <a:xfrm>
            <a:off x="5731458" y="1498483"/>
            <a:ext cx="1558989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rtl="1">
              <a:buSzPts val="1800"/>
              <a:defRPr sz="2000" b="1">
                <a:solidFill>
                  <a:srgbClr val="002060"/>
                </a:solidFill>
                <a:latin typeface="Gill Sans"/>
                <a:ea typeface="Gill Sans"/>
                <a:cs typeface="Gill Sans"/>
              </a:defRPr>
            </a:lvl1pPr>
          </a:lstStyle>
          <a:p>
            <a:pPr algn="r"/>
            <a:r>
              <a:rPr lang="en-US" sz="24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Sports</a:t>
            </a:r>
            <a:endParaRPr sz="2400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29" name="Google Shape;152;p6"/>
          <p:cNvSpPr txBox="1"/>
          <p:nvPr/>
        </p:nvSpPr>
        <p:spPr>
          <a:xfrm>
            <a:off x="6603436" y="3410173"/>
            <a:ext cx="1519497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/>
              <a:t>Merav </a:t>
            </a:r>
            <a:r>
              <a:rPr lang="en-US" sz="1000" dirty="0" err="1"/>
              <a:t>Olejnik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30" name="Google Shape;152;p6"/>
          <p:cNvSpPr txBox="1"/>
          <p:nvPr/>
        </p:nvSpPr>
        <p:spPr>
          <a:xfrm>
            <a:off x="1270191" y="3408579"/>
            <a:ext cx="1519497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Benny Ben Ari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Director</a:t>
            </a:r>
            <a:endParaRPr sz="1000" dirty="0">
              <a:sym typeface="Gill Sans"/>
            </a:endParaRPr>
          </a:p>
        </p:txBody>
      </p:sp>
      <p:sp>
        <p:nvSpPr>
          <p:cNvPr id="31" name="Google Shape;152;p6"/>
          <p:cNvSpPr txBox="1"/>
          <p:nvPr/>
        </p:nvSpPr>
        <p:spPr>
          <a:xfrm>
            <a:off x="2534008" y="3385409"/>
            <a:ext cx="1519497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/>
              <a:t>Meni</a:t>
            </a:r>
            <a:r>
              <a:rPr lang="en-US" sz="1000" dirty="0"/>
              <a:t> </a:t>
            </a:r>
            <a:r>
              <a:rPr lang="en-US" sz="1000" dirty="0" err="1"/>
              <a:t>Itzhaki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32" name="Google Shape;173;p23"/>
          <p:cNvSpPr txBox="1"/>
          <p:nvPr/>
        </p:nvSpPr>
        <p:spPr>
          <a:xfrm>
            <a:off x="1676424" y="1496889"/>
            <a:ext cx="2380450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800"/>
              <a:defRPr sz="2000"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2400" dirty="0"/>
              <a:t>Operations</a:t>
            </a:r>
            <a:endParaRPr sz="2400" dirty="0"/>
          </a:p>
        </p:txBody>
      </p:sp>
      <p:pic>
        <p:nvPicPr>
          <p:cNvPr id="2052" name="Picture 4" descr="הכירו את מירב אולייניק - מצוות המורים של קמפוס שיא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18" y="1995258"/>
            <a:ext cx="915932" cy="13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צוות - המכון למחקרי ביטחון לאומ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58" y="2209110"/>
            <a:ext cx="1706313" cy="116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21"/>
          <p:cNvSpPr/>
          <p:nvPr/>
        </p:nvSpPr>
        <p:spPr>
          <a:xfrm>
            <a:off x="5613521" y="3410173"/>
            <a:ext cx="1091338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Elad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 Simon</a:t>
            </a: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Director</a:t>
            </a:r>
          </a:p>
        </p:txBody>
      </p:sp>
      <p:pic>
        <p:nvPicPr>
          <p:cNvPr id="3074" name="Picture 2" descr="https://pixmiller.oss-accelerate.aliyuncs.com/media%2Fresult%2F20230512%2Fddbf6383-49e8-4e66-8ef3-1fe05a4d2a38.png?x-oss-process=image%2Fresize%2Cw_640%2Fwatermark%2Cimage_d2F0ZXJtYXJrLmpwZw%2Ct_90%2Cg_se%2Cx_10%2Cy_10&amp;OSSAccessKeyId=LTAI5tSAGZF6f1xT8nunP3ee&amp;Expires=1683869753&amp;Signature=SMEGJ2gTR7gh0FFh8uuXxfBw3Sw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7" r="2039" b="32734"/>
          <a:stretch/>
        </p:blipFill>
        <p:spPr bwMode="auto">
          <a:xfrm>
            <a:off x="1601268" y="1995258"/>
            <a:ext cx="904116" cy="14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suit smiling&#10;&#10;Description automatically generated">
            <a:extLst>
              <a:ext uri="{FF2B5EF4-FFF2-40B4-BE49-F238E27FC236}">
                <a16:creationId xmlns:a16="http://schemas.microsoft.com/office/drawing/2014/main" id="{9C6CA771-B0FC-2510-84C6-EA640056B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421" y="2170607"/>
            <a:ext cx="904116" cy="12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2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086322" y="721911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2;p6"/>
          <p:cNvSpPr txBox="1"/>
          <p:nvPr/>
        </p:nvSpPr>
        <p:spPr>
          <a:xfrm>
            <a:off x="2069461" y="3517351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Ofer</a:t>
            </a:r>
            <a:r>
              <a:rPr lang="en-US" sz="1000" dirty="0">
                <a:sym typeface="Gill Sans"/>
              </a:rPr>
              <a:t> Miranda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145000" y="3517351"/>
            <a:ext cx="1544790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Tzemach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Ichay</a:t>
            </a:r>
            <a:endParaRPr lang="en-US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Gill Sans"/>
            </a:endParaRP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Director</a:t>
            </a:r>
          </a:p>
        </p:txBody>
      </p:sp>
      <p:sp>
        <p:nvSpPr>
          <p:cNvPr id="15" name="Google Shape;152;p6"/>
          <p:cNvSpPr txBox="1"/>
          <p:nvPr/>
        </p:nvSpPr>
        <p:spPr>
          <a:xfrm>
            <a:off x="6571075" y="3517351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Miki Adler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16" name="Google Shape;158;p22"/>
          <p:cNvSpPr txBox="1"/>
          <p:nvPr/>
        </p:nvSpPr>
        <p:spPr>
          <a:xfrm>
            <a:off x="804064" y="1553721"/>
            <a:ext cx="4010053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rtl="1">
              <a:buSzPts val="1800"/>
              <a:defRPr sz="2000" b="1">
                <a:solidFill>
                  <a:srgbClr val="002060"/>
                </a:solidFill>
                <a:latin typeface="Gill Sans"/>
                <a:ea typeface="Gill Sans"/>
                <a:cs typeface="Gill Sans"/>
              </a:defRPr>
            </a:lvl1pPr>
          </a:lstStyle>
          <a:p>
            <a:pPr rtl="0"/>
            <a:r>
              <a:rPr lang="en-US" sz="24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Accommodation</a:t>
            </a:r>
            <a:endParaRPr sz="2400" dirty="0"/>
          </a:p>
        </p:txBody>
      </p:sp>
      <p:sp>
        <p:nvSpPr>
          <p:cNvPr id="17" name="Google Shape;163;p22"/>
          <p:cNvSpPr txBox="1"/>
          <p:nvPr/>
        </p:nvSpPr>
        <p:spPr>
          <a:xfrm>
            <a:off x="5365776" y="1553721"/>
            <a:ext cx="2982957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rtl="1">
              <a:buSzPts val="1800"/>
              <a:defRPr sz="2000"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pPr algn="l" rtl="0"/>
            <a:r>
              <a:rPr lang="en-US" sz="2400" dirty="0">
                <a:sym typeface="Gill Sans"/>
              </a:rPr>
              <a:t>Transportation</a:t>
            </a:r>
            <a:endParaRPr sz="2400" dirty="0"/>
          </a:p>
        </p:txBody>
      </p:sp>
      <p:sp>
        <p:nvSpPr>
          <p:cNvPr id="22" name="Google Shape;152;p6"/>
          <p:cNvSpPr txBox="1"/>
          <p:nvPr/>
        </p:nvSpPr>
        <p:spPr>
          <a:xfrm>
            <a:off x="533079" y="3517351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Ami </a:t>
            </a:r>
            <a:r>
              <a:rPr lang="en-US" sz="1000" dirty="0" err="1">
                <a:sym typeface="Gill Sans"/>
              </a:rPr>
              <a:t>Elram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Director</a:t>
            </a:r>
            <a:endParaRPr sz="1000" dirty="0">
              <a:sym typeface="Gill Sans"/>
            </a:endParaRPr>
          </a:p>
        </p:txBody>
      </p:sp>
      <p:pic>
        <p:nvPicPr>
          <p:cNvPr id="4098" name="Picture 2" descr="https://pixmiller.oss-accelerate.aliyuncs.com/media%2Fresult%2F20230512%2F11f182bd-7bfa-470d-85b3-2fc5ed4a293c.png?x-oss-process=image%2Fresize%2Cw_640%2Fwatermark%2Cimage_d2F0ZXJtYXJrLmpwZw%2Ct_90%2Cg_se%2Cx_10%2Cy_10&amp;OSSAccessKeyId=LTAI5tSAGZF6f1xT8nunP3ee&amp;Expires=1683870365&amp;Signature=iSMszNAfs96NeuJNs54ziockZUM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2" b="22517"/>
          <a:stretch/>
        </p:blipFill>
        <p:spPr bwMode="auto">
          <a:xfrm>
            <a:off x="2643940" y="2045775"/>
            <a:ext cx="1012985" cy="14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ixmiller.oss-accelerate.aliyuncs.com/media%2Fresult%2F20230512%2F7e265991-140f-4fe5-87fd-41bf53f98572.png?x-oss-process=image%2Fresize%2Cw_640%2Fwatermark%2Cimage_d2F0ZXJtYXJrLmpwZw%2Ct_90%2Cg_se%2Cx_10%2Cy_10&amp;OSSAccessKeyId=LTAI5tSAGZF6f1xT8nunP3ee&amp;Expires=1683870428&amp;Signature=AyqPGdn0YOaEWrswksqUeIJKXec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11930" b="16142"/>
          <a:stretch/>
        </p:blipFill>
        <p:spPr bwMode="auto">
          <a:xfrm>
            <a:off x="1015065" y="2171591"/>
            <a:ext cx="1116587" cy="13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ixmiller.oss-accelerate.aliyuncs.com/media%2Fresult%2F20230512%2Fb10d859d-6153-41c9-81fd-0f60318bd27a.png?x-oss-process=image%2Fresize%2Cw_640%2Fwatermark%2Cimage_d2F0ZXJtYXJrLmpwZw%2Ct_90%2Cg_se%2Cx_10%2Cy_10&amp;OSSAccessKeyId=LTAI5tSAGZF6f1xT8nunP3ee&amp;Expires=1683870642&amp;Signature=srDlvqZO8kL6a061wjpXRnUxJy4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b="21277"/>
          <a:stretch/>
        </p:blipFill>
        <p:spPr bwMode="auto">
          <a:xfrm>
            <a:off x="6868747" y="2215171"/>
            <a:ext cx="1342568" cy="12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4" t="13303" r="8236" b="63356"/>
          <a:stretch/>
        </p:blipFill>
        <p:spPr>
          <a:xfrm>
            <a:off x="5365776" y="2045775"/>
            <a:ext cx="1258655" cy="144595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299788" y="3321698"/>
            <a:ext cx="174171" cy="195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086322" y="721911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5;p6"/>
          <p:cNvSpPr txBox="1"/>
          <p:nvPr/>
        </p:nvSpPr>
        <p:spPr>
          <a:xfrm>
            <a:off x="571272" y="1841999"/>
            <a:ext cx="4286906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l" rtl="1">
              <a:buSzPts val="1800"/>
            </a:pPr>
            <a:r>
              <a:rPr lang="en-US" sz="2400" b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Education &amp; Culture</a:t>
            </a:r>
            <a:endParaRPr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15" name="Google Shape;152;p6"/>
          <p:cNvSpPr txBox="1"/>
          <p:nvPr/>
        </p:nvSpPr>
        <p:spPr>
          <a:xfrm>
            <a:off x="1965177" y="3574197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/>
              <a:t>Shirit</a:t>
            </a:r>
            <a:r>
              <a:rPr lang="en-US" sz="1000" dirty="0"/>
              <a:t> Saks Haim </a:t>
            </a:r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16" name="Google Shape;146;p6"/>
          <p:cNvSpPr txBox="1"/>
          <p:nvPr/>
        </p:nvSpPr>
        <p:spPr>
          <a:xfrm>
            <a:off x="4540597" y="3580686"/>
            <a:ext cx="2757865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Rabbi Carlos A. </a:t>
            </a:r>
            <a:r>
              <a:rPr lang="en-US" sz="1000" dirty="0" err="1">
                <a:sym typeface="Gill Sans"/>
              </a:rPr>
              <a:t>Tapiero</a:t>
            </a:r>
            <a:endParaRPr lang="en-US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Director</a:t>
            </a:r>
            <a:endParaRPr sz="1000" b="0" dirty="0"/>
          </a:p>
        </p:txBody>
      </p:sp>
      <p:sp>
        <p:nvSpPr>
          <p:cNvPr id="18" name="מלבן 17"/>
          <p:cNvSpPr/>
          <p:nvPr/>
        </p:nvSpPr>
        <p:spPr>
          <a:xfrm>
            <a:off x="4622354" y="1865045"/>
            <a:ext cx="4194387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rtl="1">
              <a:buSzPts val="1800"/>
            </a:pPr>
            <a:r>
              <a:rPr lang="he-IL" sz="24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Program</a:t>
            </a: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r>
              <a:rPr lang="he-IL" sz="24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Development</a:t>
            </a:r>
            <a:endParaRPr lang="he-IL"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19" name="Google Shape;118;p5"/>
          <p:cNvSpPr txBox="1"/>
          <p:nvPr/>
        </p:nvSpPr>
        <p:spPr>
          <a:xfrm>
            <a:off x="6564271" y="3580686"/>
            <a:ext cx="1968440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David </a:t>
            </a:r>
            <a:r>
              <a:rPr lang="en-US" sz="1000" dirty="0" err="1">
                <a:sym typeface="Gill Sans"/>
              </a:rPr>
              <a:t>Korenfeld</a:t>
            </a:r>
            <a:endParaRPr lang="en-US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Chair</a:t>
            </a:r>
            <a:endParaRPr sz="1000" dirty="0">
              <a:sym typeface="Gill Sans"/>
            </a:endParaRPr>
          </a:p>
        </p:txBody>
      </p:sp>
      <p:sp>
        <p:nvSpPr>
          <p:cNvPr id="21" name="Google Shape;152;p6"/>
          <p:cNvSpPr txBox="1"/>
          <p:nvPr/>
        </p:nvSpPr>
        <p:spPr>
          <a:xfrm>
            <a:off x="430524" y="3574197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Osnat</a:t>
            </a:r>
            <a:r>
              <a:rPr lang="en-US" sz="1000" dirty="0">
                <a:sym typeface="Gill Sans"/>
              </a:rPr>
              <a:t> </a:t>
            </a:r>
            <a:r>
              <a:rPr lang="en-US" sz="1000" dirty="0" err="1">
                <a:sym typeface="Gill Sans"/>
              </a:rPr>
              <a:t>Zur</a:t>
            </a:r>
            <a:endParaRPr lang="en-US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Director</a:t>
            </a:r>
            <a:endParaRPr sz="1000" dirty="0">
              <a:sym typeface="Gill Sans"/>
            </a:endParaRPr>
          </a:p>
        </p:txBody>
      </p:sp>
      <p:pic>
        <p:nvPicPr>
          <p:cNvPr id="5122" name="Picture 2" descr="https://pixmiller.oss-accelerate.aliyuncs.com/media%2Fthumb%2Fresult%2F20230512%2F7f9bee36-7902-4766-9145-1fe4544f2ac4.png?x-oss-process=image%2Fresize%2Cw_640%2Fwatermark%2Cimage_d2F0ZXJtYXJrLmpwZw%2Ct_90%2Cg_se%2Cx_10%2Cy_10&amp;OSSAccessKeyId=LTAI5tSAGZF6f1xT8nunP3ee&amp;Expires=1683870764&amp;Signature=YxciS7q73T4tbID5%2BUo8IcKhdYI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1"/>
          <a:stretch/>
        </p:blipFill>
        <p:spPr bwMode="auto">
          <a:xfrm>
            <a:off x="634722" y="2294990"/>
            <a:ext cx="1461469" cy="12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ixmiller.oss-accelerate.aliyuncs.com/media%2Fresult%2F20230512%2Ff93e5d92-804b-4c5a-a0df-4da134cbb7e5.png?x-oss-process=image%2Fresize%2Cw_640%2Fwatermark%2Cimage_d2F0ZXJtYXJrLmpwZw%2Ct_90%2Cg_se%2Cx_10%2Cy_10&amp;OSSAccessKeyId=LTAI5tSAGZF6f1xT8nunP3ee&amp;Expires=1683870799&amp;Signature=u8rrmxN%2BMm6d4e6vW9XeYwM5XtQ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2"/>
          <a:stretch/>
        </p:blipFill>
        <p:spPr bwMode="auto">
          <a:xfrm>
            <a:off x="2159642" y="2294394"/>
            <a:ext cx="1489183" cy="12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ixmiller.oss-accelerate.aliyuncs.com/media%2Fresult%2F20230512%2F7fa29ab3-01ce-48b4-9d35-641c54182ee2.png?x-oss-process=image%2Fresize%2Cw_640%2Fwatermark%2Cimage_d2F0ZXJtYXJrLmpwZw%2Ct_90%2Cg_se%2Cx_10%2Cy_10&amp;OSSAccessKeyId=LTAI5tSAGZF6f1xT8nunP3ee&amp;Expires=1683870833&amp;Signature=0KxUAQxNSErpcKiLVsLCPSozF48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/>
        </p:blipFill>
        <p:spPr bwMode="auto">
          <a:xfrm>
            <a:off x="4784225" y="2383742"/>
            <a:ext cx="1794543" cy="12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ixmiller.oss-accelerate.aliyuncs.com/media%2Fresult%2F20230512%2Fd7e51b2a-720f-4737-987a-45668fa6e363.png?x-oss-process=image%2Fresize%2Cw_640%2Fwatermark%2Cimage_d2F0ZXJtYXJrLmpwZw%2Ct_90%2Cg_se%2Cx_10%2Cy_10&amp;OSSAccessKeyId=LTAI5tSAGZF6f1xT8nunP3ee&amp;Expires=1683870871&amp;Signature=r%2BbpSwX%2BJvLA0mfaz4jC3QuJoak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90"/>
          <a:stretch/>
        </p:blipFill>
        <p:spPr bwMode="auto">
          <a:xfrm>
            <a:off x="6892301" y="2294394"/>
            <a:ext cx="1196779" cy="12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1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086322" y="721911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58;p22"/>
          <p:cNvSpPr txBox="1"/>
          <p:nvPr/>
        </p:nvSpPr>
        <p:spPr>
          <a:xfrm>
            <a:off x="6629537" y="3354144"/>
            <a:ext cx="1725352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Michal Frank</a:t>
            </a:r>
          </a:p>
          <a:p>
            <a:r>
              <a:rPr lang="en-US" sz="1000" b="0" dirty="0">
                <a:sym typeface="Gill Sans"/>
              </a:rPr>
              <a:t>Chair</a:t>
            </a:r>
          </a:p>
        </p:txBody>
      </p:sp>
      <p:sp>
        <p:nvSpPr>
          <p:cNvPr id="12" name="Google Shape;152;p6"/>
          <p:cNvSpPr txBox="1"/>
          <p:nvPr/>
        </p:nvSpPr>
        <p:spPr>
          <a:xfrm>
            <a:off x="617935" y="3375496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Lilach</a:t>
            </a:r>
            <a:r>
              <a:rPr lang="en-US" sz="1000" dirty="0">
                <a:sym typeface="Gill Sans"/>
              </a:rPr>
              <a:t> Bar David</a:t>
            </a:r>
            <a:endParaRPr lang="he-IL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Director</a:t>
            </a:r>
            <a:endParaRPr sz="1000" dirty="0">
              <a:sym typeface="Gill Sans"/>
            </a:endParaRPr>
          </a:p>
        </p:txBody>
      </p:sp>
      <p:sp>
        <p:nvSpPr>
          <p:cNvPr id="13" name="Google Shape;152;p6"/>
          <p:cNvSpPr txBox="1"/>
          <p:nvPr/>
        </p:nvSpPr>
        <p:spPr>
          <a:xfrm>
            <a:off x="2123838" y="3384015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/>
              <a:t>Michal </a:t>
            </a:r>
            <a:r>
              <a:rPr lang="en-US" sz="1000" dirty="0" err="1"/>
              <a:t>Dvoretsky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14" name="Google Shape;248;p9"/>
          <p:cNvSpPr txBox="1"/>
          <p:nvPr/>
        </p:nvSpPr>
        <p:spPr>
          <a:xfrm>
            <a:off x="4978859" y="3369394"/>
            <a:ext cx="2069274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Eren</a:t>
            </a:r>
            <a:r>
              <a:rPr lang="en-US" sz="1000" dirty="0">
                <a:sym typeface="Gill Sans"/>
              </a:rPr>
              <a:t> Fisher</a:t>
            </a:r>
            <a:endParaRPr sz="1000" dirty="0"/>
          </a:p>
          <a:p>
            <a:r>
              <a:rPr lang="en-US" sz="1000" b="0" dirty="0">
                <a:sym typeface="Gill Sans"/>
              </a:rPr>
              <a:t>Director</a:t>
            </a:r>
            <a:endParaRPr sz="1000" b="0" dirty="0">
              <a:sym typeface="Gill Sans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637276" y="1532327"/>
            <a:ext cx="2033008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rtl="1">
              <a:buSzPts val="1800"/>
            </a:pP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Marketing</a:t>
            </a:r>
            <a:endParaRPr lang="en-US"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4681658" y="1506282"/>
            <a:ext cx="4365041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rtl="1">
              <a:buSzPts val="1800"/>
            </a:pP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Ceremonies &amp; Events </a:t>
            </a:r>
            <a:endParaRPr lang="he-IL"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2" name="AutoShape 2" descr="הכירו את מיכל פרנק,... - משרד התחבורה והבטיחות בדרכים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ixmiller.oss-accelerate.aliyuncs.com/media%2Fresult%2F20230512%2F2d261528-fad5-4a6c-b08c-c2eb4dedca18.png?x-oss-process=image%2Fresize%2Cw_640%2Fwatermark%2Cimage_d2F0ZXJtYXJrLmpwZw%2Ct_90%2Cg_se%2Cx_10%2Cy_10&amp;OSSAccessKeyId=LTAI5tSAGZF6f1xT8nunP3ee&amp;Expires=1683871049&amp;Signature=uH1uzGOB%2FDRiy6d%2FtupSfmbRTG8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3"/>
          <a:stretch/>
        </p:blipFill>
        <p:spPr bwMode="auto">
          <a:xfrm>
            <a:off x="6817526" y="2140810"/>
            <a:ext cx="1105335" cy="1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ixmiller.oss-accelerate.aliyuncs.com/media%2Fresult%2F20230512%2F14e3db93-e8d6-4a66-a5e9-973e6cf33656.png?x-oss-process=image%2Fresize%2Cw_640%2Fwatermark%2Cimage_d2F0ZXJtYXJrLmpwZw%2Ct_90%2Cg_se%2Cx_10%2Cy_10&amp;OSSAccessKeyId=LTAI5tSAGZF6f1xT8nunP3ee&amp;Expires=1683871126&amp;Signature=TtyB3WvNZtkEiRxkk0dnsNkwzoM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1"/>
          <a:stretch/>
        </p:blipFill>
        <p:spPr bwMode="auto">
          <a:xfrm>
            <a:off x="5209866" y="2078835"/>
            <a:ext cx="1434287" cy="12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ixmiller.oss-accelerate.aliyuncs.com/media%2Fresult%2F20230512%2F430cf6a7-b8ef-4712-8bde-caf99ead82a2.png?x-oss-process=image%2Fresize%2Cw_640%2Fwatermark%2Cimage_d2F0ZXJtYXJrLmpwZw%2Ct_90%2Cg_se%2Cx_10%2Cy_10&amp;OSSAccessKeyId=LTAI5tSAGZF6f1xT8nunP3ee&amp;Expires=1683871541&amp;Signature=Mt%2BpuAdbqkgOIvZ1hIAK0%2B60mHE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1"/>
          <a:stretch/>
        </p:blipFill>
        <p:spPr bwMode="auto">
          <a:xfrm>
            <a:off x="2498081" y="2252163"/>
            <a:ext cx="1259441" cy="11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B40C1-F713-AD8C-25C1-1C45D2462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02" y="2140810"/>
            <a:ext cx="1502281" cy="12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56;p13"/>
          <p:cNvCxnSpPr/>
          <p:nvPr/>
        </p:nvCxnSpPr>
        <p:spPr>
          <a:xfrm>
            <a:off x="1086322" y="721911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55;p13"/>
          <p:cNvCxnSpPr/>
          <p:nvPr/>
        </p:nvCxnSpPr>
        <p:spPr>
          <a:xfrm>
            <a:off x="2580268" y="5647868"/>
            <a:ext cx="6244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56;p13"/>
          <p:cNvCxnSpPr/>
          <p:nvPr/>
        </p:nvCxnSpPr>
        <p:spPr>
          <a:xfrm>
            <a:off x="1000184" y="1309212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2;p6"/>
          <p:cNvSpPr txBox="1"/>
          <p:nvPr/>
        </p:nvSpPr>
        <p:spPr>
          <a:xfrm>
            <a:off x="750486" y="3345753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Michal Magen</a:t>
            </a:r>
            <a:endParaRPr lang="en-US" sz="1000" dirty="0"/>
          </a:p>
          <a:p>
            <a:r>
              <a:rPr lang="en-US" sz="1000" b="0" dirty="0">
                <a:sym typeface="Gill Sans"/>
              </a:rPr>
              <a:t>Director</a:t>
            </a:r>
            <a:endParaRPr sz="1000" dirty="0">
              <a:sym typeface="Gill Sans"/>
            </a:endParaRPr>
          </a:p>
        </p:txBody>
      </p:sp>
      <p:sp>
        <p:nvSpPr>
          <p:cNvPr id="13" name="Google Shape;152;p6"/>
          <p:cNvSpPr txBox="1"/>
          <p:nvPr/>
        </p:nvSpPr>
        <p:spPr>
          <a:xfrm>
            <a:off x="2221927" y="3345753"/>
            <a:ext cx="215084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Yehudit </a:t>
            </a:r>
            <a:r>
              <a:rPr lang="en-US" sz="1000" dirty="0" err="1">
                <a:sym typeface="Gill Sans"/>
              </a:rPr>
              <a:t>Grisaro</a:t>
            </a:r>
            <a:endParaRPr lang="en-US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Chair</a:t>
            </a:r>
            <a:endParaRPr sz="1000" b="0" dirty="0">
              <a:sym typeface="Gill Sans"/>
            </a:endParaRPr>
          </a:p>
        </p:txBody>
      </p:sp>
      <p:sp>
        <p:nvSpPr>
          <p:cNvPr id="14" name="Google Shape;245;p9"/>
          <p:cNvSpPr txBox="1"/>
          <p:nvPr/>
        </p:nvSpPr>
        <p:spPr>
          <a:xfrm>
            <a:off x="939466" y="1460142"/>
            <a:ext cx="3717742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rtl="1">
              <a:buSzPts val="1800"/>
              <a:defRPr sz="2000" b="1">
                <a:solidFill>
                  <a:srgbClr val="002060"/>
                </a:solidFill>
                <a:latin typeface="Gill Sans"/>
                <a:ea typeface="Gill Sans"/>
                <a:cs typeface="Gill Sans"/>
              </a:defRPr>
            </a:lvl1pPr>
          </a:lstStyle>
          <a:p>
            <a:r>
              <a:rPr lang="en-US" sz="24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Human</a:t>
            </a:r>
            <a:r>
              <a:rPr lang="en-US" sz="24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r>
              <a:rPr lang="en-US" sz="24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Resources</a:t>
            </a:r>
            <a:endParaRPr sz="2400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Gill Sans"/>
            </a:endParaRPr>
          </a:p>
        </p:txBody>
      </p:sp>
      <p:sp>
        <p:nvSpPr>
          <p:cNvPr id="15" name="Google Shape;246;p9"/>
          <p:cNvSpPr txBox="1"/>
          <p:nvPr/>
        </p:nvSpPr>
        <p:spPr>
          <a:xfrm>
            <a:off x="5067615" y="1474448"/>
            <a:ext cx="3529168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rtl="1">
              <a:buSzPts val="1800"/>
            </a:pP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IT &amp; Registration</a:t>
            </a:r>
            <a:endParaRPr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  <a:sym typeface="Gill Sans"/>
            </a:endParaRPr>
          </a:p>
        </p:txBody>
      </p:sp>
      <p:sp>
        <p:nvSpPr>
          <p:cNvPr id="16" name="Google Shape;248;p9"/>
          <p:cNvSpPr txBox="1"/>
          <p:nvPr/>
        </p:nvSpPr>
        <p:spPr>
          <a:xfrm>
            <a:off x="4667731" y="3345753"/>
            <a:ext cx="2069274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Nir</a:t>
            </a:r>
            <a:r>
              <a:rPr lang="en-US" sz="1000" dirty="0">
                <a:sym typeface="Gill Sans"/>
              </a:rPr>
              <a:t> Rapaport</a:t>
            </a:r>
            <a:endParaRPr sz="1000" dirty="0"/>
          </a:p>
          <a:p>
            <a:r>
              <a:rPr lang="en-US" sz="1000" b="0" dirty="0">
                <a:sym typeface="Gill Sans"/>
              </a:rPr>
              <a:t>Director</a:t>
            </a:r>
            <a:endParaRPr sz="1000" b="0" dirty="0">
              <a:sym typeface="Gill Sans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6513791" y="3345753"/>
            <a:ext cx="1489510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Jorge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Steinfeld</a:t>
            </a:r>
            <a:endParaRPr lang="en-US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Chair</a:t>
            </a:r>
          </a:p>
        </p:txBody>
      </p:sp>
      <p:pic>
        <p:nvPicPr>
          <p:cNvPr id="7170" name="Picture 2" descr="https://pixmiller.oss-accelerate.aliyuncs.com/media%2Fresult%2F20230512%2Fdd29dddb-95a0-40ab-89ed-f77d60809d7e.png?x-oss-process=image%2Fresize%2Cw_640%2Fwatermark%2Cimage_d2F0ZXJtYXJrLmpwZw%2Ct_90%2Cg_se%2Cx_10%2Cy_10&amp;OSSAccessKeyId=LTAI5tSAGZF6f1xT8nunP3ee&amp;Expires=1683871662&amp;Signature=wb3HHizTAoSIdHeMO5tZkjviM8A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0"/>
          <a:stretch/>
        </p:blipFill>
        <p:spPr bwMode="auto">
          <a:xfrm>
            <a:off x="1023350" y="2027093"/>
            <a:ext cx="1437427" cy="13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ixmiller.oss-accelerate.aliyuncs.com/media%2Fresult%2F20230512%2Fb6b329c0-295f-40b5-8a10-9ec46fdc7188.png?x-oss-process=image%2Fresize%2Cw_640%2Fwatermark%2Cimage_d2F0ZXJtYXJrLmpwZw%2Ct_90%2Cg_se%2Cx_10%2Cy_10&amp;OSSAccessKeyId=LTAI5tSAGZF6f1xT8nunP3ee&amp;Expires=1683871762&amp;Signature=mZmNpKBNghOzdHPFUDcq2RYEQbo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956" b="45907"/>
          <a:stretch/>
        </p:blipFill>
        <p:spPr bwMode="auto">
          <a:xfrm>
            <a:off x="2580268" y="2228380"/>
            <a:ext cx="1475200" cy="10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ixmiller.oss-accelerate.aliyuncs.com/media%2Fresult%2F20230512%2Fa6647a89-348f-4c31-9cbb-53f24fa7f508.png?x-oss-process=image%2Fresize%2Cw_640%2Fwatermark%2Cimage_d2F0ZXJtYXJrLmpwZw%2Ct_90%2Cg_se%2Cx_10%2Cy_10&amp;OSSAccessKeyId=LTAI5tSAGZF6f1xT8nunP3ee&amp;Expires=1683871878&amp;Signature=yzjkIUnQjYP%2BxQ2mu2%2FDY3mKLLg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1" r="22026" b="29360"/>
          <a:stretch/>
        </p:blipFill>
        <p:spPr bwMode="auto">
          <a:xfrm>
            <a:off x="4994143" y="2073848"/>
            <a:ext cx="1328784" cy="12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pixmiller.oss-accelerate.aliyuncs.com/media%2Fresult%2F20230512%2F6c2ae035-46c7-4145-b84b-9810785ea10f.png?x-oss-process=image%2Fresize%2Cw_640%2Fwatermark%2Cimage_d2F0ZXJtYXJrLmpwZw%2Ct_90%2Cg_se%2Cx_10%2Cy_10&amp;OSSAccessKeyId=LTAI5tSAGZF6f1xT8nunP3ee&amp;Expires=1683871929&amp;Signature=fXDPlPjsPkR%2BLHz3z686CiI3600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/>
        </p:blipFill>
        <p:spPr bwMode="auto">
          <a:xfrm>
            <a:off x="6519902" y="1960878"/>
            <a:ext cx="1483399" cy="13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0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</a:t>
            </a:fld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231;p8"/>
          <p:cNvSpPr txBox="1"/>
          <p:nvPr/>
        </p:nvSpPr>
        <p:spPr>
          <a:xfrm>
            <a:off x="767539" y="2501566"/>
            <a:ext cx="2038008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 err="1">
                <a:sym typeface="Gill Sans"/>
              </a:rPr>
              <a:t>Tzachi</a:t>
            </a:r>
            <a:r>
              <a:rPr lang="en-US" sz="1000" dirty="0">
                <a:sym typeface="Gill Sans"/>
              </a:rPr>
              <a:t> Ashkenazi</a:t>
            </a:r>
          </a:p>
          <a:p>
            <a:r>
              <a:rPr lang="en-US" sz="1000" b="0" dirty="0">
                <a:sym typeface="Gill Sans"/>
              </a:rPr>
              <a:t>Director</a:t>
            </a:r>
          </a:p>
        </p:txBody>
      </p:sp>
      <p:sp>
        <p:nvSpPr>
          <p:cNvPr id="14" name="Google Shape;232;p8"/>
          <p:cNvSpPr txBox="1"/>
          <p:nvPr/>
        </p:nvSpPr>
        <p:spPr>
          <a:xfrm>
            <a:off x="1786543" y="831504"/>
            <a:ext cx="2038910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rtl="1">
              <a:buSzPts val="1800"/>
              <a:defRPr sz="2000"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2400" dirty="0">
                <a:sym typeface="Gill Sans"/>
              </a:rPr>
              <a:t>Finance </a:t>
            </a:r>
            <a:endParaRPr sz="2400" dirty="0"/>
          </a:p>
        </p:txBody>
      </p:sp>
      <p:sp>
        <p:nvSpPr>
          <p:cNvPr id="15" name="Google Shape;234;p8"/>
          <p:cNvSpPr txBox="1"/>
          <p:nvPr/>
        </p:nvSpPr>
        <p:spPr>
          <a:xfrm>
            <a:off x="2352166" y="2466342"/>
            <a:ext cx="165989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/>
              <a:t> </a:t>
            </a:r>
            <a:r>
              <a:rPr lang="en-US" sz="1000" dirty="0">
                <a:sym typeface="Gill Sans"/>
              </a:rPr>
              <a:t>Doron </a:t>
            </a:r>
            <a:r>
              <a:rPr lang="en-US" sz="1000" dirty="0" err="1">
                <a:sym typeface="Gill Sans"/>
              </a:rPr>
              <a:t>Shitruk</a:t>
            </a:r>
            <a:endParaRPr lang="en-US"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Treasurer</a:t>
            </a:r>
            <a:endParaRPr lang="en-US" sz="1000" dirty="0">
              <a:sym typeface="Gill Sans"/>
            </a:endParaRPr>
          </a:p>
        </p:txBody>
      </p:sp>
      <p:sp>
        <p:nvSpPr>
          <p:cNvPr id="18" name="Google Shape;238;p8"/>
          <p:cNvSpPr txBox="1"/>
          <p:nvPr/>
        </p:nvSpPr>
        <p:spPr>
          <a:xfrm>
            <a:off x="694415" y="4071812"/>
            <a:ext cx="2299952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Shay Ben-</a:t>
            </a:r>
            <a:r>
              <a:rPr lang="en-US" sz="1000" dirty="0" err="1">
                <a:sym typeface="Gill Sans"/>
              </a:rPr>
              <a:t>Harosh</a:t>
            </a:r>
            <a:endParaRPr sz="1000" dirty="0">
              <a:sym typeface="Gill Sans"/>
            </a:endParaRPr>
          </a:p>
          <a:p>
            <a:r>
              <a:rPr lang="en-US" sz="1000" b="0" dirty="0">
                <a:sym typeface="Gill Sans"/>
              </a:rPr>
              <a:t>Financial Controller</a:t>
            </a:r>
            <a:endParaRPr sz="1000" b="0" dirty="0">
              <a:sym typeface="Gill Sans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6113689" y="940055"/>
            <a:ext cx="1268877" cy="45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rtl="1">
              <a:buSzPts val="1800"/>
            </a:pPr>
            <a:r>
              <a:rPr lang="en-US" sz="24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Legal</a:t>
            </a:r>
            <a:endParaRPr lang="he-IL" sz="24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5457259" y="2635738"/>
            <a:ext cx="132279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Rinat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</a:t>
            </a: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Tsipori</a:t>
            </a:r>
            <a:endParaRPr lang="en-US" sz="1000" b="1" dirty="0">
              <a:solidFill>
                <a:srgbClr val="1C4587"/>
              </a:solidFill>
              <a:latin typeface="Open Sans Medium"/>
              <a:ea typeface="Open Sans Medium"/>
              <a:cs typeface="Open Sans Medium"/>
            </a:endParaRP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Legal Adviser</a:t>
            </a:r>
          </a:p>
        </p:txBody>
      </p:sp>
      <p:sp>
        <p:nvSpPr>
          <p:cNvPr id="21" name="מלבן 20"/>
          <p:cNvSpPr/>
          <p:nvPr/>
        </p:nvSpPr>
        <p:spPr>
          <a:xfrm>
            <a:off x="6689237" y="2622713"/>
            <a:ext cx="1322799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pPr algn="ctr">
              <a:buSzPts val="1800"/>
            </a:pPr>
            <a:r>
              <a:rPr lang="en-US" sz="1000" b="1" dirty="0" err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Dor</a:t>
            </a:r>
            <a:r>
              <a:rPr lang="en-US" sz="1000" b="1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rPr>
              <a:t> Or</a:t>
            </a:r>
          </a:p>
          <a:p>
            <a:pPr algn="ctr">
              <a:buSzPts val="1800"/>
            </a:pPr>
            <a:r>
              <a:rPr lang="en-US" sz="1000" dirty="0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  <a:sym typeface="Gill Sans"/>
              </a:rPr>
              <a:t>Legal Adviser</a:t>
            </a:r>
          </a:p>
        </p:txBody>
      </p:sp>
      <p:pic>
        <p:nvPicPr>
          <p:cNvPr id="9218" name="Picture 2" descr="https://pixmiller.oss-accelerate.aliyuncs.com/media%2Fresult%2F20230512%2F1ab2fcfd-ed0b-40fb-840e-de752a56e86e.png?x-oss-process=image%2Fresize%2Cw_640%2Fwatermark%2Cimage_d2F0ZXJtYXJrLmpwZw%2Ct_90%2Cg_se%2Cx_10%2Cy_10&amp;OSSAccessKeyId=LTAI5tSAGZF6f1xT8nunP3ee&amp;Expires=1683872607&amp;Signature=OsRisOKKXjzSLjn1xqFlkZxep%2BU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 bwMode="auto">
          <a:xfrm>
            <a:off x="2556735" y="1335140"/>
            <a:ext cx="1129454" cy="11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ixmiller.oss-accelerate.aliyuncs.com/media%2Fresult%2F20230512%2Fb1690aa2-665f-4f70-80c4-95ee090710b7.png?x-oss-process=image%2Fresize%2Cw_640%2Fwatermark%2Cimage_d2F0ZXJtYXJrLmpwZw%2Ct_90%2Cg_se%2Cx_10%2Cy_10&amp;OSSAccessKeyId=LTAI5tSAGZF6f1xT8nunP3ee&amp;Expires=1683872793&amp;Signature=F7KS0Ci83S3KGeyZ0Gk2i%2FOVHCY%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2"/>
          <a:stretch/>
        </p:blipFill>
        <p:spPr bwMode="auto">
          <a:xfrm>
            <a:off x="5410080" y="1399470"/>
            <a:ext cx="1208568" cy="12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ixmiller.oss-accelerate.aliyuncs.com/media%2Fthumb%2Fresult%2F20230512%2F9248e978-18a0-457d-bc72-e19061c522ce.png?x-oss-process=image%2Fresize%2Cw_640%2Fwatermark%2Cimage_d2F0ZXJtYXJrLmpwZw%2Ct_90%2Cg_se%2Cx_10%2Cy_10&amp;OSSAccessKeyId=LTAI5tSAGZF6f1xT8nunP3ee&amp;Expires=1683872868&amp;Signature=rRofeRrM9QHDTHcIzx%2FRwQuIzYk%3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2"/>
          <a:stretch/>
        </p:blipFill>
        <p:spPr bwMode="auto">
          <a:xfrm>
            <a:off x="1062339" y="3026578"/>
            <a:ext cx="1494396" cy="10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pixmiller.oss-accelerate.aliyuncs.com/media%2Fthumb%2Fresult%2F20230512%2F6ed8f345-2970-454d-a757-b275063dd9c4.png?x-oss-process=image%2Fresize%2Cw_640%2Fwatermark%2Cimage_d2F0ZXJtYXJrLmpwZw%2Ct_90%2Cg_se%2Cx_10%2Cy_10&amp;OSSAccessKeyId=LTAI5tSAGZF6f1xT8nunP3ee&amp;Expires=1683872948&amp;Signature=QTaxAzTM3CQYpSHyu%2FqHQ2yDa1I%3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1"/>
          <a:stretch/>
        </p:blipFill>
        <p:spPr bwMode="auto">
          <a:xfrm>
            <a:off x="1125949" y="1430344"/>
            <a:ext cx="1321187" cy="1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pixmiller.oss-accelerate.aliyuncs.com/media%2Fresult%2F20230512%2F1cc6e1f7-6b77-43c2-98ab-7b932dde4f50.png?x-oss-process=image%2Fresize%2Cw_640%2Fwatermark%2Cimage_d2F0ZXJtYXJrLmpwZw%2Ct_90%2Cg_se%2Cx_10%2Cy_10&amp;OSSAccessKeyId=LTAI5tSAGZF6f1xT8nunP3ee&amp;Expires=1683873009&amp;Signature=y5Tha4GHggdt0ajDVILF%2BlvYAqQ%3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7"/>
          <a:stretch/>
        </p:blipFill>
        <p:spPr bwMode="auto">
          <a:xfrm>
            <a:off x="6524903" y="1558985"/>
            <a:ext cx="1559728" cy="10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remove.bg/downloads/ea16d28d-0484-42cb-84cc-f2dcda20ce52/065A1238-Edit-removebg-preview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6"/>
          <a:stretch/>
        </p:blipFill>
        <p:spPr bwMode="auto">
          <a:xfrm>
            <a:off x="2177702" y="2944103"/>
            <a:ext cx="1972352" cy="11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38;p8"/>
          <p:cNvSpPr txBox="1"/>
          <p:nvPr/>
        </p:nvSpPr>
        <p:spPr>
          <a:xfrm>
            <a:off x="2103088" y="4065262"/>
            <a:ext cx="2299952" cy="3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ts val="1800"/>
              <a:defRPr b="1">
                <a:solidFill>
                  <a:srgbClr val="1C4587"/>
                </a:solidFill>
                <a:latin typeface="Open Sans Medium"/>
                <a:ea typeface="Open Sans Medium"/>
                <a:cs typeface="Open Sans Medium"/>
              </a:defRPr>
            </a:lvl1pPr>
          </a:lstStyle>
          <a:p>
            <a:r>
              <a:rPr lang="en-US" sz="1000" dirty="0">
                <a:sym typeface="Gill Sans"/>
              </a:rPr>
              <a:t>Rachel Lev </a:t>
            </a:r>
            <a:r>
              <a:rPr lang="en-US" sz="1000" dirty="0" err="1">
                <a:sym typeface="Gill Sans"/>
              </a:rPr>
              <a:t>Tzur</a:t>
            </a:r>
            <a:endParaRPr lang="he-IL" sz="1000" dirty="0">
              <a:sym typeface="Gill Sans"/>
            </a:endParaRPr>
          </a:p>
          <a:p>
            <a:r>
              <a:rPr lang="en-US" sz="1000" b="0" dirty="0"/>
              <a:t>Accountant</a:t>
            </a:r>
            <a:endParaRPr sz="1000" b="0" dirty="0"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573463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TM02900720[[fn=אינטגרל]]</Template>
  <TotalTime>9264</TotalTime>
  <Words>595</Words>
  <Application>Microsoft Office PowerPoint</Application>
  <PresentationFormat>On-screen Show (16:9)</PresentationFormat>
  <Paragraphs>405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Mandatory 18</vt:lpstr>
      <vt:lpstr>Calibri</vt:lpstr>
      <vt:lpstr>Open Sans Medium</vt:lpstr>
      <vt:lpstr>Wingdings 2</vt:lpstr>
      <vt:lpstr>Lato</vt:lpstr>
      <vt:lpstr>Univers LT Pro 57 Condensed</vt:lpstr>
      <vt:lpstr>Open Sans</vt:lpstr>
      <vt:lpstr>Arial</vt:lpstr>
      <vt:lpstr>Calibri Light</vt:lpstr>
      <vt:lpstr>Gill Sans</vt:lpstr>
      <vt:lpstr>Narkisim</vt:lpstr>
      <vt:lpstr>HDOfficeLightV0</vt:lpstr>
      <vt:lpstr>1_HDOfficeLightV0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Lior Yefet</dc:creator>
  <cp:lastModifiedBy>Elad Simon</cp:lastModifiedBy>
  <cp:revision>184</cp:revision>
  <cp:lastPrinted>2023-05-16T11:32:48Z</cp:lastPrinted>
  <dcterms:modified xsi:type="dcterms:W3CDTF">2024-01-18T06:34:16Z</dcterms:modified>
</cp:coreProperties>
</file>