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61" r:id="rId4"/>
    <p:sldId id="259" r:id="rId5"/>
    <p:sldId id="263" r:id="rId6"/>
    <p:sldId id="260" r:id="rId7"/>
    <p:sldId id="262" r:id="rId8"/>
    <p:sldId id="264" r:id="rId9"/>
    <p:sldId id="272" r:id="rId10"/>
    <p:sldId id="266" r:id="rId11"/>
    <p:sldId id="270" r:id="rId12"/>
    <p:sldId id="271" r:id="rId13"/>
    <p:sldId id="267" r:id="rId14"/>
    <p:sldId id="268" r:id="rId15"/>
    <p:sldId id="269" r:id="rId16"/>
    <p:sldId id="256"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F3CF1F-76D2-6B8A-2C00-48E75DFF308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CEC236B7-C932-6988-1198-FF672F3CF0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C9077785-D9C5-0EE4-6412-B1DAF5612E82}"/>
              </a:ext>
            </a:extLst>
          </p:cNvPr>
          <p:cNvSpPr>
            <a:spLocks noGrp="1"/>
          </p:cNvSpPr>
          <p:nvPr>
            <p:ph type="dt" sz="half" idx="10"/>
          </p:nvPr>
        </p:nvSpPr>
        <p:spPr/>
        <p:txBody>
          <a:bodyPr/>
          <a:lstStyle/>
          <a:p>
            <a:fld id="{1786EE8C-0194-441E-BAA8-90D806254332}" type="datetimeFigureOut">
              <a:rPr lang="he-IL" smtClean="0"/>
              <a:t>ט'/כסלו/תשפ"ה</a:t>
            </a:fld>
            <a:endParaRPr lang="he-IL"/>
          </a:p>
        </p:txBody>
      </p:sp>
      <p:sp>
        <p:nvSpPr>
          <p:cNvPr id="5" name="מציין מיקום של כותרת תחתונה 4">
            <a:extLst>
              <a:ext uri="{FF2B5EF4-FFF2-40B4-BE49-F238E27FC236}">
                <a16:creationId xmlns:a16="http://schemas.microsoft.com/office/drawing/2014/main" id="{FFD93B1B-FFFF-57A5-6BE7-0D79A5E18DF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7A39F96-9607-040D-0AC9-474ED67BBC93}"/>
              </a:ext>
            </a:extLst>
          </p:cNvPr>
          <p:cNvSpPr>
            <a:spLocks noGrp="1"/>
          </p:cNvSpPr>
          <p:nvPr>
            <p:ph type="sldNum" sz="quarter" idx="12"/>
          </p:nvPr>
        </p:nvSpPr>
        <p:spPr/>
        <p:txBody>
          <a:bodyPr/>
          <a:lstStyle/>
          <a:p>
            <a:fld id="{61C6EF92-7DA7-43B4-9076-5B33FF8BA18E}" type="slidenum">
              <a:rPr lang="he-IL" smtClean="0"/>
              <a:t>‹#›</a:t>
            </a:fld>
            <a:endParaRPr lang="he-IL"/>
          </a:p>
        </p:txBody>
      </p:sp>
    </p:spTree>
    <p:extLst>
      <p:ext uri="{BB962C8B-B14F-4D97-AF65-F5344CB8AC3E}">
        <p14:creationId xmlns:p14="http://schemas.microsoft.com/office/powerpoint/2010/main" val="31082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3149C9-A14F-4DF5-FB6A-C3CD1C9C37B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CA77F941-435C-DFC2-B462-1E88B48BBF6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9F45A81-CB9D-7C2D-92AA-AC982380524C}"/>
              </a:ext>
            </a:extLst>
          </p:cNvPr>
          <p:cNvSpPr>
            <a:spLocks noGrp="1"/>
          </p:cNvSpPr>
          <p:nvPr>
            <p:ph type="dt" sz="half" idx="10"/>
          </p:nvPr>
        </p:nvSpPr>
        <p:spPr/>
        <p:txBody>
          <a:bodyPr/>
          <a:lstStyle/>
          <a:p>
            <a:fld id="{1786EE8C-0194-441E-BAA8-90D806254332}" type="datetimeFigureOut">
              <a:rPr lang="he-IL" smtClean="0"/>
              <a:t>ט'/כסלו/תשפ"ה</a:t>
            </a:fld>
            <a:endParaRPr lang="he-IL"/>
          </a:p>
        </p:txBody>
      </p:sp>
      <p:sp>
        <p:nvSpPr>
          <p:cNvPr id="5" name="מציין מיקום של כותרת תחתונה 4">
            <a:extLst>
              <a:ext uri="{FF2B5EF4-FFF2-40B4-BE49-F238E27FC236}">
                <a16:creationId xmlns:a16="http://schemas.microsoft.com/office/drawing/2014/main" id="{FE4479A2-556F-2D84-FAE6-435082A726C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BF64537-6094-8888-C831-1E8498473645}"/>
              </a:ext>
            </a:extLst>
          </p:cNvPr>
          <p:cNvSpPr>
            <a:spLocks noGrp="1"/>
          </p:cNvSpPr>
          <p:nvPr>
            <p:ph type="sldNum" sz="quarter" idx="12"/>
          </p:nvPr>
        </p:nvSpPr>
        <p:spPr/>
        <p:txBody>
          <a:bodyPr/>
          <a:lstStyle/>
          <a:p>
            <a:fld id="{61C6EF92-7DA7-43B4-9076-5B33FF8BA18E}" type="slidenum">
              <a:rPr lang="he-IL" smtClean="0"/>
              <a:t>‹#›</a:t>
            </a:fld>
            <a:endParaRPr lang="he-IL"/>
          </a:p>
        </p:txBody>
      </p:sp>
    </p:spTree>
    <p:extLst>
      <p:ext uri="{BB962C8B-B14F-4D97-AF65-F5344CB8AC3E}">
        <p14:creationId xmlns:p14="http://schemas.microsoft.com/office/powerpoint/2010/main" val="3433634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331C75A6-09CA-5017-EFF1-A91B29CBA6BF}"/>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C354FFB-EA9D-E77D-26FB-CAA16DA5D32D}"/>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25BB2E1-8887-4CB2-8809-B4DA713E6FFA}"/>
              </a:ext>
            </a:extLst>
          </p:cNvPr>
          <p:cNvSpPr>
            <a:spLocks noGrp="1"/>
          </p:cNvSpPr>
          <p:nvPr>
            <p:ph type="dt" sz="half" idx="10"/>
          </p:nvPr>
        </p:nvSpPr>
        <p:spPr/>
        <p:txBody>
          <a:bodyPr/>
          <a:lstStyle/>
          <a:p>
            <a:fld id="{1786EE8C-0194-441E-BAA8-90D806254332}" type="datetimeFigureOut">
              <a:rPr lang="he-IL" smtClean="0"/>
              <a:t>ט'/כסלו/תשפ"ה</a:t>
            </a:fld>
            <a:endParaRPr lang="he-IL"/>
          </a:p>
        </p:txBody>
      </p:sp>
      <p:sp>
        <p:nvSpPr>
          <p:cNvPr id="5" name="מציין מיקום של כותרת תחתונה 4">
            <a:extLst>
              <a:ext uri="{FF2B5EF4-FFF2-40B4-BE49-F238E27FC236}">
                <a16:creationId xmlns:a16="http://schemas.microsoft.com/office/drawing/2014/main" id="{1F0ED9B2-AA17-ABF5-4059-AE8E9B9E688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021F256-867E-193B-4799-D473A69B1B34}"/>
              </a:ext>
            </a:extLst>
          </p:cNvPr>
          <p:cNvSpPr>
            <a:spLocks noGrp="1"/>
          </p:cNvSpPr>
          <p:nvPr>
            <p:ph type="sldNum" sz="quarter" idx="12"/>
          </p:nvPr>
        </p:nvSpPr>
        <p:spPr/>
        <p:txBody>
          <a:bodyPr/>
          <a:lstStyle/>
          <a:p>
            <a:fld id="{61C6EF92-7DA7-43B4-9076-5B33FF8BA18E}" type="slidenum">
              <a:rPr lang="he-IL" smtClean="0"/>
              <a:t>‹#›</a:t>
            </a:fld>
            <a:endParaRPr lang="he-IL"/>
          </a:p>
        </p:txBody>
      </p:sp>
    </p:spTree>
    <p:extLst>
      <p:ext uri="{BB962C8B-B14F-4D97-AF65-F5344CB8AC3E}">
        <p14:creationId xmlns:p14="http://schemas.microsoft.com/office/powerpoint/2010/main" val="1818074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04FE53-91B6-7DA7-02E5-75C36BEC088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C5EC808-7153-FEAE-A966-5D4C52AD496F}"/>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C892216-573A-DDDE-43D9-D61286A80C18}"/>
              </a:ext>
            </a:extLst>
          </p:cNvPr>
          <p:cNvSpPr>
            <a:spLocks noGrp="1"/>
          </p:cNvSpPr>
          <p:nvPr>
            <p:ph type="dt" sz="half" idx="10"/>
          </p:nvPr>
        </p:nvSpPr>
        <p:spPr/>
        <p:txBody>
          <a:bodyPr/>
          <a:lstStyle/>
          <a:p>
            <a:fld id="{1786EE8C-0194-441E-BAA8-90D806254332}" type="datetimeFigureOut">
              <a:rPr lang="he-IL" smtClean="0"/>
              <a:t>ט'/כסלו/תשפ"ה</a:t>
            </a:fld>
            <a:endParaRPr lang="he-IL"/>
          </a:p>
        </p:txBody>
      </p:sp>
      <p:sp>
        <p:nvSpPr>
          <p:cNvPr id="5" name="מציין מיקום של כותרת תחתונה 4">
            <a:extLst>
              <a:ext uri="{FF2B5EF4-FFF2-40B4-BE49-F238E27FC236}">
                <a16:creationId xmlns:a16="http://schemas.microsoft.com/office/drawing/2014/main" id="{F8C7E490-51C0-81BF-2169-FD5AF7D06F6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971FDCC-8186-90BC-BB68-289C78BBFC6C}"/>
              </a:ext>
            </a:extLst>
          </p:cNvPr>
          <p:cNvSpPr>
            <a:spLocks noGrp="1"/>
          </p:cNvSpPr>
          <p:nvPr>
            <p:ph type="sldNum" sz="quarter" idx="12"/>
          </p:nvPr>
        </p:nvSpPr>
        <p:spPr/>
        <p:txBody>
          <a:bodyPr/>
          <a:lstStyle/>
          <a:p>
            <a:fld id="{61C6EF92-7DA7-43B4-9076-5B33FF8BA18E}" type="slidenum">
              <a:rPr lang="he-IL" smtClean="0"/>
              <a:t>‹#›</a:t>
            </a:fld>
            <a:endParaRPr lang="he-IL"/>
          </a:p>
        </p:txBody>
      </p:sp>
    </p:spTree>
    <p:extLst>
      <p:ext uri="{BB962C8B-B14F-4D97-AF65-F5344CB8AC3E}">
        <p14:creationId xmlns:p14="http://schemas.microsoft.com/office/powerpoint/2010/main" val="306009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4D341F-359D-266B-9F9B-35C95330C850}"/>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D3008DA-020E-823B-BA02-FD1A146923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5FF70C15-1FF4-6FE4-F6DF-8F4C92C4427F}"/>
              </a:ext>
            </a:extLst>
          </p:cNvPr>
          <p:cNvSpPr>
            <a:spLocks noGrp="1"/>
          </p:cNvSpPr>
          <p:nvPr>
            <p:ph type="dt" sz="half" idx="10"/>
          </p:nvPr>
        </p:nvSpPr>
        <p:spPr/>
        <p:txBody>
          <a:bodyPr/>
          <a:lstStyle/>
          <a:p>
            <a:fld id="{1786EE8C-0194-441E-BAA8-90D806254332}" type="datetimeFigureOut">
              <a:rPr lang="he-IL" smtClean="0"/>
              <a:t>ט'/כסלו/תשפ"ה</a:t>
            </a:fld>
            <a:endParaRPr lang="he-IL"/>
          </a:p>
        </p:txBody>
      </p:sp>
      <p:sp>
        <p:nvSpPr>
          <p:cNvPr id="5" name="מציין מיקום של כותרת תחתונה 4">
            <a:extLst>
              <a:ext uri="{FF2B5EF4-FFF2-40B4-BE49-F238E27FC236}">
                <a16:creationId xmlns:a16="http://schemas.microsoft.com/office/drawing/2014/main" id="{E9F8BF76-F400-7EE1-61EC-32149337C91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312A905-827B-DDB8-5A65-AE6A6AA7678B}"/>
              </a:ext>
            </a:extLst>
          </p:cNvPr>
          <p:cNvSpPr>
            <a:spLocks noGrp="1"/>
          </p:cNvSpPr>
          <p:nvPr>
            <p:ph type="sldNum" sz="quarter" idx="12"/>
          </p:nvPr>
        </p:nvSpPr>
        <p:spPr/>
        <p:txBody>
          <a:bodyPr/>
          <a:lstStyle/>
          <a:p>
            <a:fld id="{61C6EF92-7DA7-43B4-9076-5B33FF8BA18E}" type="slidenum">
              <a:rPr lang="he-IL" smtClean="0"/>
              <a:t>‹#›</a:t>
            </a:fld>
            <a:endParaRPr lang="he-IL"/>
          </a:p>
        </p:txBody>
      </p:sp>
    </p:spTree>
    <p:extLst>
      <p:ext uri="{BB962C8B-B14F-4D97-AF65-F5344CB8AC3E}">
        <p14:creationId xmlns:p14="http://schemas.microsoft.com/office/powerpoint/2010/main" val="73701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08BE191-E719-092B-3A49-DCA4CE9DC4B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D2826AC-E777-22F8-42E5-DD358B909239}"/>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83EF2FCD-BE96-545F-4FDD-03BFDA62332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E0622C54-12F9-CDD6-C45E-F17F1C117E5C}"/>
              </a:ext>
            </a:extLst>
          </p:cNvPr>
          <p:cNvSpPr>
            <a:spLocks noGrp="1"/>
          </p:cNvSpPr>
          <p:nvPr>
            <p:ph type="dt" sz="half" idx="10"/>
          </p:nvPr>
        </p:nvSpPr>
        <p:spPr/>
        <p:txBody>
          <a:bodyPr/>
          <a:lstStyle/>
          <a:p>
            <a:fld id="{1786EE8C-0194-441E-BAA8-90D806254332}" type="datetimeFigureOut">
              <a:rPr lang="he-IL" smtClean="0"/>
              <a:t>ט'/כסלו/תשפ"ה</a:t>
            </a:fld>
            <a:endParaRPr lang="he-IL"/>
          </a:p>
        </p:txBody>
      </p:sp>
      <p:sp>
        <p:nvSpPr>
          <p:cNvPr id="6" name="מציין מיקום של כותרת תחתונה 5">
            <a:extLst>
              <a:ext uri="{FF2B5EF4-FFF2-40B4-BE49-F238E27FC236}">
                <a16:creationId xmlns:a16="http://schemas.microsoft.com/office/drawing/2014/main" id="{C09A9468-45DA-E9EE-415F-E682F559BC3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CA27084-113B-BE76-ED77-DFD0D10BD1E3}"/>
              </a:ext>
            </a:extLst>
          </p:cNvPr>
          <p:cNvSpPr>
            <a:spLocks noGrp="1"/>
          </p:cNvSpPr>
          <p:nvPr>
            <p:ph type="sldNum" sz="quarter" idx="12"/>
          </p:nvPr>
        </p:nvSpPr>
        <p:spPr/>
        <p:txBody>
          <a:bodyPr/>
          <a:lstStyle/>
          <a:p>
            <a:fld id="{61C6EF92-7DA7-43B4-9076-5B33FF8BA18E}" type="slidenum">
              <a:rPr lang="he-IL" smtClean="0"/>
              <a:t>‹#›</a:t>
            </a:fld>
            <a:endParaRPr lang="he-IL"/>
          </a:p>
        </p:txBody>
      </p:sp>
    </p:spTree>
    <p:extLst>
      <p:ext uri="{BB962C8B-B14F-4D97-AF65-F5344CB8AC3E}">
        <p14:creationId xmlns:p14="http://schemas.microsoft.com/office/powerpoint/2010/main" val="6567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5ADF0C-74D9-F2A5-5941-09242AA85EB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85912DB-04F7-34FF-9648-010DEDD34F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5EB68B1A-D4E8-3471-B673-03E498A0DCDF}"/>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63A1C682-0C22-C229-C56E-4E46EC274B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9667B9FC-1F51-7FB5-6A1A-808C7E2DF46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BC13D71B-3A62-37C2-0DAB-DCBE63107C98}"/>
              </a:ext>
            </a:extLst>
          </p:cNvPr>
          <p:cNvSpPr>
            <a:spLocks noGrp="1"/>
          </p:cNvSpPr>
          <p:nvPr>
            <p:ph type="dt" sz="half" idx="10"/>
          </p:nvPr>
        </p:nvSpPr>
        <p:spPr/>
        <p:txBody>
          <a:bodyPr/>
          <a:lstStyle/>
          <a:p>
            <a:fld id="{1786EE8C-0194-441E-BAA8-90D806254332}" type="datetimeFigureOut">
              <a:rPr lang="he-IL" smtClean="0"/>
              <a:t>ט'/כסלו/תשפ"ה</a:t>
            </a:fld>
            <a:endParaRPr lang="he-IL"/>
          </a:p>
        </p:txBody>
      </p:sp>
      <p:sp>
        <p:nvSpPr>
          <p:cNvPr id="8" name="מציין מיקום של כותרת תחתונה 7">
            <a:extLst>
              <a:ext uri="{FF2B5EF4-FFF2-40B4-BE49-F238E27FC236}">
                <a16:creationId xmlns:a16="http://schemas.microsoft.com/office/drawing/2014/main" id="{281FD0C2-E34A-DA4A-C38F-2EB3009AD942}"/>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54684D21-72E8-5DB7-715D-DE4A02953787}"/>
              </a:ext>
            </a:extLst>
          </p:cNvPr>
          <p:cNvSpPr>
            <a:spLocks noGrp="1"/>
          </p:cNvSpPr>
          <p:nvPr>
            <p:ph type="sldNum" sz="quarter" idx="12"/>
          </p:nvPr>
        </p:nvSpPr>
        <p:spPr/>
        <p:txBody>
          <a:bodyPr/>
          <a:lstStyle/>
          <a:p>
            <a:fld id="{61C6EF92-7DA7-43B4-9076-5B33FF8BA18E}" type="slidenum">
              <a:rPr lang="he-IL" smtClean="0"/>
              <a:t>‹#›</a:t>
            </a:fld>
            <a:endParaRPr lang="he-IL"/>
          </a:p>
        </p:txBody>
      </p:sp>
    </p:spTree>
    <p:extLst>
      <p:ext uri="{BB962C8B-B14F-4D97-AF65-F5344CB8AC3E}">
        <p14:creationId xmlns:p14="http://schemas.microsoft.com/office/powerpoint/2010/main" val="55038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620868-CABA-5001-724B-AF0E55F46B7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F9CA1499-42A9-9EAE-E70A-35FC335665A3}"/>
              </a:ext>
            </a:extLst>
          </p:cNvPr>
          <p:cNvSpPr>
            <a:spLocks noGrp="1"/>
          </p:cNvSpPr>
          <p:nvPr>
            <p:ph type="dt" sz="half" idx="10"/>
          </p:nvPr>
        </p:nvSpPr>
        <p:spPr/>
        <p:txBody>
          <a:bodyPr/>
          <a:lstStyle/>
          <a:p>
            <a:fld id="{1786EE8C-0194-441E-BAA8-90D806254332}" type="datetimeFigureOut">
              <a:rPr lang="he-IL" smtClean="0"/>
              <a:t>ט'/כסלו/תשפ"ה</a:t>
            </a:fld>
            <a:endParaRPr lang="he-IL"/>
          </a:p>
        </p:txBody>
      </p:sp>
      <p:sp>
        <p:nvSpPr>
          <p:cNvPr id="4" name="מציין מיקום של כותרת תחתונה 3">
            <a:extLst>
              <a:ext uri="{FF2B5EF4-FFF2-40B4-BE49-F238E27FC236}">
                <a16:creationId xmlns:a16="http://schemas.microsoft.com/office/drawing/2014/main" id="{463FBEF1-9C3C-0696-7ADE-4E521F41C62F}"/>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FD110DDA-9FA9-51BA-C489-18080468105F}"/>
              </a:ext>
            </a:extLst>
          </p:cNvPr>
          <p:cNvSpPr>
            <a:spLocks noGrp="1"/>
          </p:cNvSpPr>
          <p:nvPr>
            <p:ph type="sldNum" sz="quarter" idx="12"/>
          </p:nvPr>
        </p:nvSpPr>
        <p:spPr/>
        <p:txBody>
          <a:bodyPr/>
          <a:lstStyle/>
          <a:p>
            <a:fld id="{61C6EF92-7DA7-43B4-9076-5B33FF8BA18E}" type="slidenum">
              <a:rPr lang="he-IL" smtClean="0"/>
              <a:t>‹#›</a:t>
            </a:fld>
            <a:endParaRPr lang="he-IL"/>
          </a:p>
        </p:txBody>
      </p:sp>
    </p:spTree>
    <p:extLst>
      <p:ext uri="{BB962C8B-B14F-4D97-AF65-F5344CB8AC3E}">
        <p14:creationId xmlns:p14="http://schemas.microsoft.com/office/powerpoint/2010/main" val="359080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6B89FCBE-A470-38F5-5CDE-5191D259AB1C}"/>
              </a:ext>
            </a:extLst>
          </p:cNvPr>
          <p:cNvSpPr>
            <a:spLocks noGrp="1"/>
          </p:cNvSpPr>
          <p:nvPr>
            <p:ph type="dt" sz="half" idx="10"/>
          </p:nvPr>
        </p:nvSpPr>
        <p:spPr/>
        <p:txBody>
          <a:bodyPr/>
          <a:lstStyle/>
          <a:p>
            <a:fld id="{1786EE8C-0194-441E-BAA8-90D806254332}" type="datetimeFigureOut">
              <a:rPr lang="he-IL" smtClean="0"/>
              <a:t>ט'/כסלו/תשפ"ה</a:t>
            </a:fld>
            <a:endParaRPr lang="he-IL"/>
          </a:p>
        </p:txBody>
      </p:sp>
      <p:sp>
        <p:nvSpPr>
          <p:cNvPr id="3" name="מציין מיקום של כותרת תחתונה 2">
            <a:extLst>
              <a:ext uri="{FF2B5EF4-FFF2-40B4-BE49-F238E27FC236}">
                <a16:creationId xmlns:a16="http://schemas.microsoft.com/office/drawing/2014/main" id="{8E76D892-BA7B-9429-4A3A-FCE64C27E3DB}"/>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A7B5FBF2-EEC9-7E2D-1A0A-150C06CCB5DC}"/>
              </a:ext>
            </a:extLst>
          </p:cNvPr>
          <p:cNvSpPr>
            <a:spLocks noGrp="1"/>
          </p:cNvSpPr>
          <p:nvPr>
            <p:ph type="sldNum" sz="quarter" idx="12"/>
          </p:nvPr>
        </p:nvSpPr>
        <p:spPr/>
        <p:txBody>
          <a:bodyPr/>
          <a:lstStyle/>
          <a:p>
            <a:fld id="{61C6EF92-7DA7-43B4-9076-5B33FF8BA18E}" type="slidenum">
              <a:rPr lang="he-IL" smtClean="0"/>
              <a:t>‹#›</a:t>
            </a:fld>
            <a:endParaRPr lang="he-IL"/>
          </a:p>
        </p:txBody>
      </p:sp>
    </p:spTree>
    <p:extLst>
      <p:ext uri="{BB962C8B-B14F-4D97-AF65-F5344CB8AC3E}">
        <p14:creationId xmlns:p14="http://schemas.microsoft.com/office/powerpoint/2010/main" val="273556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4AD6D9E-B469-BDB2-93CD-44EDFB369861}"/>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DFB365F-B504-8FDD-8A70-1E8D741A28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183CDCDD-DB31-C3DD-BBCF-5AD358F30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650A536-5A54-2DF0-AB66-5F54CBE17492}"/>
              </a:ext>
            </a:extLst>
          </p:cNvPr>
          <p:cNvSpPr>
            <a:spLocks noGrp="1"/>
          </p:cNvSpPr>
          <p:nvPr>
            <p:ph type="dt" sz="half" idx="10"/>
          </p:nvPr>
        </p:nvSpPr>
        <p:spPr/>
        <p:txBody>
          <a:bodyPr/>
          <a:lstStyle/>
          <a:p>
            <a:fld id="{1786EE8C-0194-441E-BAA8-90D806254332}" type="datetimeFigureOut">
              <a:rPr lang="he-IL" smtClean="0"/>
              <a:t>ט'/כסלו/תשפ"ה</a:t>
            </a:fld>
            <a:endParaRPr lang="he-IL"/>
          </a:p>
        </p:txBody>
      </p:sp>
      <p:sp>
        <p:nvSpPr>
          <p:cNvPr id="6" name="מציין מיקום של כותרת תחתונה 5">
            <a:extLst>
              <a:ext uri="{FF2B5EF4-FFF2-40B4-BE49-F238E27FC236}">
                <a16:creationId xmlns:a16="http://schemas.microsoft.com/office/drawing/2014/main" id="{13AD473F-86D2-9703-BB35-D9F4DAC2BA5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7946E12-42B4-3B2F-CA20-2AC9BBE93688}"/>
              </a:ext>
            </a:extLst>
          </p:cNvPr>
          <p:cNvSpPr>
            <a:spLocks noGrp="1"/>
          </p:cNvSpPr>
          <p:nvPr>
            <p:ph type="sldNum" sz="quarter" idx="12"/>
          </p:nvPr>
        </p:nvSpPr>
        <p:spPr/>
        <p:txBody>
          <a:bodyPr/>
          <a:lstStyle/>
          <a:p>
            <a:fld id="{61C6EF92-7DA7-43B4-9076-5B33FF8BA18E}" type="slidenum">
              <a:rPr lang="he-IL" smtClean="0"/>
              <a:t>‹#›</a:t>
            </a:fld>
            <a:endParaRPr lang="he-IL"/>
          </a:p>
        </p:txBody>
      </p:sp>
    </p:spTree>
    <p:extLst>
      <p:ext uri="{BB962C8B-B14F-4D97-AF65-F5344CB8AC3E}">
        <p14:creationId xmlns:p14="http://schemas.microsoft.com/office/powerpoint/2010/main" val="4587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B28A9D5-AB0C-275C-E858-F9121FDD7F5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178FF731-5D47-1018-2E26-976C8F1AC9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0918717D-15E9-17FD-966C-B555D5292E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E6D262F-6D04-1B83-6784-B37D7E1B452D}"/>
              </a:ext>
            </a:extLst>
          </p:cNvPr>
          <p:cNvSpPr>
            <a:spLocks noGrp="1"/>
          </p:cNvSpPr>
          <p:nvPr>
            <p:ph type="dt" sz="half" idx="10"/>
          </p:nvPr>
        </p:nvSpPr>
        <p:spPr/>
        <p:txBody>
          <a:bodyPr/>
          <a:lstStyle/>
          <a:p>
            <a:fld id="{1786EE8C-0194-441E-BAA8-90D806254332}" type="datetimeFigureOut">
              <a:rPr lang="he-IL" smtClean="0"/>
              <a:t>ט'/כסלו/תשפ"ה</a:t>
            </a:fld>
            <a:endParaRPr lang="he-IL"/>
          </a:p>
        </p:txBody>
      </p:sp>
      <p:sp>
        <p:nvSpPr>
          <p:cNvPr id="6" name="מציין מיקום של כותרת תחתונה 5">
            <a:extLst>
              <a:ext uri="{FF2B5EF4-FFF2-40B4-BE49-F238E27FC236}">
                <a16:creationId xmlns:a16="http://schemas.microsoft.com/office/drawing/2014/main" id="{6BE44EED-1D7E-1981-8A00-EFDF39D79FA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81A5D75-83C3-2176-D417-4EF0D86C4A11}"/>
              </a:ext>
            </a:extLst>
          </p:cNvPr>
          <p:cNvSpPr>
            <a:spLocks noGrp="1"/>
          </p:cNvSpPr>
          <p:nvPr>
            <p:ph type="sldNum" sz="quarter" idx="12"/>
          </p:nvPr>
        </p:nvSpPr>
        <p:spPr/>
        <p:txBody>
          <a:bodyPr/>
          <a:lstStyle/>
          <a:p>
            <a:fld id="{61C6EF92-7DA7-43B4-9076-5B33FF8BA18E}" type="slidenum">
              <a:rPr lang="he-IL" smtClean="0"/>
              <a:t>‹#›</a:t>
            </a:fld>
            <a:endParaRPr lang="he-IL"/>
          </a:p>
        </p:txBody>
      </p:sp>
    </p:spTree>
    <p:extLst>
      <p:ext uri="{BB962C8B-B14F-4D97-AF65-F5344CB8AC3E}">
        <p14:creationId xmlns:p14="http://schemas.microsoft.com/office/powerpoint/2010/main" val="296928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D7ED654B-35ED-9ACE-C3FC-0A7AE307C25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F542CC3-E655-7A49-406A-E4760A66E6A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35AD042-8B50-0904-9E86-D8EFA9CAF3A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1786EE8C-0194-441E-BAA8-90D806254332}" type="datetimeFigureOut">
              <a:rPr lang="he-IL" smtClean="0"/>
              <a:t>ט'/כסלו/תשפ"ה</a:t>
            </a:fld>
            <a:endParaRPr lang="he-IL"/>
          </a:p>
        </p:txBody>
      </p:sp>
      <p:sp>
        <p:nvSpPr>
          <p:cNvPr id="5" name="מציין מיקום של כותרת תחתונה 4">
            <a:extLst>
              <a:ext uri="{FF2B5EF4-FFF2-40B4-BE49-F238E27FC236}">
                <a16:creationId xmlns:a16="http://schemas.microsoft.com/office/drawing/2014/main" id="{BCE182D5-9B19-A5DD-E8F4-ACCE080513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888A76CC-F7CC-A3DD-8309-DCCE1386446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61C6EF92-7DA7-43B4-9076-5B33FF8BA18E}" type="slidenum">
              <a:rPr lang="he-IL" smtClean="0"/>
              <a:t>‹#›</a:t>
            </a:fld>
            <a:endParaRPr lang="he-IL"/>
          </a:p>
        </p:txBody>
      </p:sp>
    </p:spTree>
    <p:extLst>
      <p:ext uri="{BB962C8B-B14F-4D97-AF65-F5344CB8AC3E}">
        <p14:creationId xmlns:p14="http://schemas.microsoft.com/office/powerpoint/2010/main" val="4062444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02FD89C2-49B6-C46A-A020-415208332A87}"/>
              </a:ext>
            </a:extLst>
          </p:cNvPr>
          <p:cNvSpPr>
            <a:spLocks noGrp="1"/>
          </p:cNvSpPr>
          <p:nvPr>
            <p:ph type="title"/>
          </p:nvPr>
        </p:nvSpPr>
        <p:spPr>
          <a:xfrm>
            <a:off x="1255060" y="5910883"/>
            <a:ext cx="9681882" cy="739880"/>
          </a:xfrm>
        </p:spPr>
        <p:txBody>
          <a:bodyPr vert="horz" lIns="91440" tIns="45720" rIns="91440" bIns="45720" rtlCol="0" anchor="b">
            <a:normAutofit/>
          </a:bodyPr>
          <a:lstStyle/>
          <a:p>
            <a:pPr algn="ctr"/>
            <a:r>
              <a:rPr lang="en-US" sz="3300" b="1">
                <a:solidFill>
                  <a:schemeClr val="tx1">
                    <a:lumMod val="85000"/>
                    <a:lumOff val="15000"/>
                  </a:schemeClr>
                </a:solidFill>
                <a:cs typeface="+mn-cs"/>
              </a:rPr>
              <a:t>קריטריונים לספורטאים במעמד </a:t>
            </a:r>
            <a:r>
              <a:rPr lang="he-IL" sz="3300" b="1">
                <a:solidFill>
                  <a:schemeClr val="tx1">
                    <a:lumMod val="85000"/>
                    <a:lumOff val="15000"/>
                  </a:schemeClr>
                </a:solidFill>
                <a:cs typeface="+mn-cs"/>
              </a:rPr>
              <a:t>בצה"ל – דצמבר 2024</a:t>
            </a:r>
            <a:endParaRPr lang="en-US" sz="3300" b="1" dirty="0">
              <a:solidFill>
                <a:schemeClr val="tx1">
                  <a:lumMod val="85000"/>
                  <a:lumOff val="15000"/>
                </a:schemeClr>
              </a:solidFill>
              <a:cs typeface="+mn-cs"/>
            </a:endParaRPr>
          </a:p>
        </p:txBody>
      </p:sp>
      <p:pic>
        <p:nvPicPr>
          <p:cNvPr id="1026" name="Picture 2" descr="איגוד הטריאתלון פותח קרן מלגות ללימודים אקדמיים לספורטאים מצטיינים ...">
            <a:extLst>
              <a:ext uri="{FF2B5EF4-FFF2-40B4-BE49-F238E27FC236}">
                <a16:creationId xmlns:a16="http://schemas.microsoft.com/office/drawing/2014/main" id="{E5D14B3E-E9FB-A6CF-28E9-A292F2BDD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51" r="-1" b="-1"/>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pic>
        <p:nvPicPr>
          <p:cNvPr id="6" name="תמונה 5" descr="תמונה שמכילה טקסט, גופן, גרפיקה, עיצוב גרפי&#10;&#10;התיאור נוצר באופן אוטומטי">
            <a:extLst>
              <a:ext uri="{FF2B5EF4-FFF2-40B4-BE49-F238E27FC236}">
                <a16:creationId xmlns:a16="http://schemas.microsoft.com/office/drawing/2014/main" id="{D86B44A7-F4DC-A8C5-D2CF-4989E7C7A3FE}"/>
              </a:ext>
            </a:extLst>
          </p:cNvPr>
          <p:cNvPicPr>
            <a:picLocks noChangeAspect="1"/>
          </p:cNvPicPr>
          <p:nvPr/>
        </p:nvPicPr>
        <p:blipFill>
          <a:blip r:embed="rId3">
            <a:extLst>
              <a:ext uri="{28A0092B-C50C-407E-A947-70E740481C1C}">
                <a14:useLocalDpi xmlns:a14="http://schemas.microsoft.com/office/drawing/2010/main" val="0"/>
              </a:ext>
            </a:extLst>
          </a:blip>
          <a:srcRect r="1" b="5671"/>
          <a:stretch/>
        </p:blipFill>
        <p:spPr>
          <a:xfrm>
            <a:off x="76200" y="100839"/>
            <a:ext cx="1253522" cy="1302965"/>
          </a:xfrm>
          <a:prstGeom prst="rect">
            <a:avLst/>
          </a:prstGeom>
        </p:spPr>
      </p:pic>
    </p:spTree>
    <p:extLst>
      <p:ext uri="{BB962C8B-B14F-4D97-AF65-F5344CB8AC3E}">
        <p14:creationId xmlns:p14="http://schemas.microsoft.com/office/powerpoint/2010/main" val="77518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E84DAA-9EF3-69D0-21AE-4B88CF7A525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1">
            <a:extLst>
              <a:ext uri="{FF2B5EF4-FFF2-40B4-BE49-F238E27FC236}">
                <a16:creationId xmlns:a16="http://schemas.microsoft.com/office/drawing/2014/main" id="{58CB5B38-5D9F-E90B-D40B-43A7B8D3EDEB}"/>
              </a:ext>
            </a:extLst>
          </p:cNvPr>
          <p:cNvSpPr>
            <a:spLocks noGrp="1"/>
          </p:cNvSpPr>
          <p:nvPr>
            <p:ph type="title"/>
          </p:nvPr>
        </p:nvSpPr>
        <p:spPr>
          <a:xfrm>
            <a:off x="572493" y="238539"/>
            <a:ext cx="11018520" cy="1434415"/>
          </a:xfrm>
        </p:spPr>
        <p:txBody>
          <a:bodyPr anchor="b">
            <a:normAutofit/>
          </a:bodyPr>
          <a:lstStyle/>
          <a:p>
            <a:r>
              <a:rPr lang="he-IL" sz="4600">
                <a:cs typeface="+mn-cs"/>
              </a:rPr>
              <a:t>ספורטאים בצה"ל – קריטריונים למעמד – מצטיין</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7AA2ABD9-B75E-F87B-6298-2025299393B0}"/>
              </a:ext>
            </a:extLst>
          </p:cNvPr>
          <p:cNvSpPr>
            <a:spLocks noGrp="1"/>
          </p:cNvSpPr>
          <p:nvPr>
            <p:ph idx="1"/>
          </p:nvPr>
        </p:nvSpPr>
        <p:spPr>
          <a:xfrm>
            <a:off x="572493" y="2071316"/>
            <a:ext cx="6713552" cy="4119172"/>
          </a:xfrm>
        </p:spPr>
        <p:txBody>
          <a:bodyPr anchor="t">
            <a:normAutofit/>
          </a:bodyPr>
          <a:lstStyle/>
          <a:p>
            <a:r>
              <a:rPr lang="he-IL" sz="2200"/>
              <a:t>דורג בחצי עליון באליפות העולם לנוער ומעלה או שדורג בשליש עליון באליפות אירופה לנוער ומעלה</a:t>
            </a:r>
          </a:p>
          <a:p>
            <a:r>
              <a:rPr lang="he-IL" sz="2200"/>
              <a:t>במקום הראשון באליפות ישראל לבוגרים, תנאי הכרחי להכרה באליפות ישראל הוא השתתפות של 6 ספורטאים או יותר</a:t>
            </a:r>
          </a:p>
        </p:txBody>
      </p:sp>
      <p:pic>
        <p:nvPicPr>
          <p:cNvPr id="5" name="תמונה 4" descr="תמונה שמכילה טקסט, גופן, גרפיקה, עיצוב גרפי&#10;&#10;התיאור נוצר באופן אוטומטי">
            <a:extLst>
              <a:ext uri="{FF2B5EF4-FFF2-40B4-BE49-F238E27FC236}">
                <a16:creationId xmlns:a16="http://schemas.microsoft.com/office/drawing/2014/main" id="{DA78C3BE-EB44-65AC-8BF3-150574D83CF6}"/>
              </a:ext>
            </a:extLst>
          </p:cNvPr>
          <p:cNvPicPr>
            <a:picLocks noChangeAspect="1"/>
          </p:cNvPicPr>
          <p:nvPr/>
        </p:nvPicPr>
        <p:blipFill>
          <a:blip r:embed="rId2">
            <a:extLst>
              <a:ext uri="{28A0092B-C50C-407E-A947-70E740481C1C}">
                <a14:useLocalDpi xmlns:a14="http://schemas.microsoft.com/office/drawing/2010/main" val="0"/>
              </a:ext>
            </a:extLst>
          </a:blip>
          <a:srcRect r="1" b="5671"/>
          <a:stretch/>
        </p:blipFill>
        <p:spPr>
          <a:xfrm>
            <a:off x="76200" y="100839"/>
            <a:ext cx="825758" cy="858329"/>
          </a:xfrm>
          <a:prstGeom prst="rect">
            <a:avLst/>
          </a:prstGeom>
        </p:spPr>
      </p:pic>
      <p:pic>
        <p:nvPicPr>
          <p:cNvPr id="11266" name="Picture 2" descr="Alex Yee executes golden race at Olympic Test Event to seal Paris 2024 ...">
            <a:extLst>
              <a:ext uri="{FF2B5EF4-FFF2-40B4-BE49-F238E27FC236}">
                <a16:creationId xmlns:a16="http://schemas.microsoft.com/office/drawing/2014/main" id="{13D17FE3-26FE-E4DC-64F8-6F541DB4D2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03"/>
          <a:stretch/>
        </p:blipFill>
        <p:spPr bwMode="auto">
          <a:xfrm>
            <a:off x="7333090" y="2071316"/>
            <a:ext cx="4212203" cy="4119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34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D736D4-DE02-787C-1B47-EBB90595C7A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1">
            <a:extLst>
              <a:ext uri="{FF2B5EF4-FFF2-40B4-BE49-F238E27FC236}">
                <a16:creationId xmlns:a16="http://schemas.microsoft.com/office/drawing/2014/main" id="{7B9C13E9-515E-F108-A107-B632EDDD19DF}"/>
              </a:ext>
            </a:extLst>
          </p:cNvPr>
          <p:cNvSpPr>
            <a:spLocks noGrp="1"/>
          </p:cNvSpPr>
          <p:nvPr>
            <p:ph type="title"/>
          </p:nvPr>
        </p:nvSpPr>
        <p:spPr>
          <a:xfrm>
            <a:off x="572493" y="238539"/>
            <a:ext cx="11018520" cy="1434415"/>
          </a:xfrm>
        </p:spPr>
        <p:txBody>
          <a:bodyPr anchor="b">
            <a:normAutofit/>
          </a:bodyPr>
          <a:lstStyle/>
          <a:p>
            <a:r>
              <a:rPr lang="he-IL" sz="4600">
                <a:cs typeface="+mn-cs"/>
              </a:rPr>
              <a:t>ספורטאים בצה"ל – קריטריונים למעמד – פעיל</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9427BDB4-9812-013D-DEE4-9C5F2F092E81}"/>
              </a:ext>
            </a:extLst>
          </p:cNvPr>
          <p:cNvSpPr>
            <a:spLocks noGrp="1"/>
          </p:cNvSpPr>
          <p:nvPr>
            <p:ph idx="1"/>
          </p:nvPr>
        </p:nvSpPr>
        <p:spPr>
          <a:xfrm>
            <a:off x="572493" y="2071316"/>
            <a:ext cx="6713552" cy="4119172"/>
          </a:xfrm>
        </p:spPr>
        <p:txBody>
          <a:bodyPr anchor="t">
            <a:normAutofit/>
          </a:bodyPr>
          <a:lstStyle/>
          <a:p>
            <a:r>
              <a:rPr lang="he-IL" sz="2200"/>
              <a:t>ספורטאי המדורג במקום השני באליפות ישראל לבוגרים ובלבד שבאליפות זו השתתפו 8 ספורטאים לפחות</a:t>
            </a:r>
          </a:p>
          <a:p>
            <a:r>
              <a:rPr lang="he-IL" sz="2200"/>
              <a:t>המדורג במקום השלישי באליפות ישראל לבוגרים ובלבד שבאליפות זו השתתפו 12 ספורטאים לפחות</a:t>
            </a:r>
          </a:p>
          <a:p>
            <a:r>
              <a:rPr lang="he-IL" sz="2200"/>
              <a:t>ספורטאים בענף המדורגים במקומות 4-1 באליפות ישראל לנוער, ובלבד שבאליפות זו השתתפו 10 ספורטאים לפחות</a:t>
            </a:r>
          </a:p>
        </p:txBody>
      </p:sp>
      <p:pic>
        <p:nvPicPr>
          <p:cNvPr id="5" name="תמונה 4" descr="תמונה שמכילה טקסט, גופן, גרפיקה, עיצוב גרפי&#10;&#10;התיאור נוצר באופן אוטומטי">
            <a:extLst>
              <a:ext uri="{FF2B5EF4-FFF2-40B4-BE49-F238E27FC236}">
                <a16:creationId xmlns:a16="http://schemas.microsoft.com/office/drawing/2014/main" id="{73E095F9-5E82-FEBA-0704-63EE089C8017}"/>
              </a:ext>
            </a:extLst>
          </p:cNvPr>
          <p:cNvPicPr>
            <a:picLocks noChangeAspect="1"/>
          </p:cNvPicPr>
          <p:nvPr/>
        </p:nvPicPr>
        <p:blipFill>
          <a:blip r:embed="rId2">
            <a:extLst>
              <a:ext uri="{28A0092B-C50C-407E-A947-70E740481C1C}">
                <a14:useLocalDpi xmlns:a14="http://schemas.microsoft.com/office/drawing/2010/main" val="0"/>
              </a:ext>
            </a:extLst>
          </a:blip>
          <a:srcRect r="1" b="5671"/>
          <a:stretch/>
        </p:blipFill>
        <p:spPr>
          <a:xfrm>
            <a:off x="76200" y="100839"/>
            <a:ext cx="825758" cy="858329"/>
          </a:xfrm>
          <a:prstGeom prst="rect">
            <a:avLst/>
          </a:prstGeom>
        </p:spPr>
      </p:pic>
      <p:pic>
        <p:nvPicPr>
          <p:cNvPr id="10242" name="Picture 2" descr="Cassandre Beaugrand">
            <a:extLst>
              <a:ext uri="{FF2B5EF4-FFF2-40B4-BE49-F238E27FC236}">
                <a16:creationId xmlns:a16="http://schemas.microsoft.com/office/drawing/2014/main" id="{5920E578-AEFA-5929-5412-591C4F9B8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194" y="2071316"/>
            <a:ext cx="4100099" cy="4119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431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1">
            <a:extLst>
              <a:ext uri="{FF2B5EF4-FFF2-40B4-BE49-F238E27FC236}">
                <a16:creationId xmlns:a16="http://schemas.microsoft.com/office/drawing/2014/main" id="{62B3CAE2-C1A7-24E1-073C-7EEA89DE81F9}"/>
              </a:ext>
            </a:extLst>
          </p:cNvPr>
          <p:cNvSpPr>
            <a:spLocks noGrp="1"/>
          </p:cNvSpPr>
          <p:nvPr>
            <p:ph type="title"/>
          </p:nvPr>
        </p:nvSpPr>
        <p:spPr>
          <a:xfrm>
            <a:off x="572493" y="238539"/>
            <a:ext cx="11018520" cy="1434415"/>
          </a:xfrm>
        </p:spPr>
        <p:txBody>
          <a:bodyPr anchor="b">
            <a:normAutofit/>
          </a:bodyPr>
          <a:lstStyle/>
          <a:p>
            <a:r>
              <a:rPr lang="he-IL" sz="5400"/>
              <a:t>ספורטאים בצה"ל – תאריכים חשובים</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מציין מיקום תוכן 2">
            <a:extLst>
              <a:ext uri="{FF2B5EF4-FFF2-40B4-BE49-F238E27FC236}">
                <a16:creationId xmlns:a16="http://schemas.microsoft.com/office/drawing/2014/main" id="{6A2AC6E0-849B-57BE-B9F2-5C27E295B55E}"/>
              </a:ext>
            </a:extLst>
          </p:cNvPr>
          <p:cNvSpPr>
            <a:spLocks noGrp="1"/>
          </p:cNvSpPr>
          <p:nvPr>
            <p:ph idx="1"/>
          </p:nvPr>
        </p:nvSpPr>
        <p:spPr>
          <a:xfrm>
            <a:off x="572493" y="2071316"/>
            <a:ext cx="6713552" cy="4119172"/>
          </a:xfrm>
        </p:spPr>
        <p:txBody>
          <a:bodyPr anchor="t">
            <a:normAutofit/>
          </a:bodyPr>
          <a:lstStyle/>
          <a:p>
            <a:r>
              <a:rPr lang="he-IL" sz="2200" dirty="0"/>
              <a:t>אליפות ישראל עלית ספרינט - אפריל</a:t>
            </a:r>
          </a:p>
          <a:p>
            <a:r>
              <a:rPr lang="he-IL" sz="2200" dirty="0"/>
              <a:t>אליפות ישראל נוער – דצמבר</a:t>
            </a:r>
          </a:p>
          <a:p>
            <a:r>
              <a:rPr lang="he-IL" sz="2200" dirty="0"/>
              <a:t>אליפות ישראל קבוצות גיל – אשקלון (הסבר) </a:t>
            </a:r>
          </a:p>
          <a:p>
            <a:r>
              <a:rPr lang="he-IL" sz="2200" dirty="0"/>
              <a:t>קביעת קריטריון לאליפות אירופה – </a:t>
            </a:r>
            <a:r>
              <a:rPr lang="he-IL" sz="2200" dirty="0" err="1"/>
              <a:t>טיזי</a:t>
            </a:r>
            <a:r>
              <a:rPr lang="he-IL" sz="2200" dirty="0"/>
              <a:t> (יוני)</a:t>
            </a:r>
          </a:p>
          <a:p>
            <a:r>
              <a:rPr lang="he-IL" sz="2200" dirty="0"/>
              <a:t>קביעת קריטריון לאליפות עולם – טופ 6 בנים / טופ 10 בנות </a:t>
            </a:r>
          </a:p>
          <a:p>
            <a:pPr marL="742950" lvl="1" indent="-285750" rtl="1">
              <a:buFont typeface="+mj-lt"/>
              <a:buAutoNum type="alphaLcPeriod"/>
            </a:pPr>
            <a:r>
              <a:rPr lang="he-IL" sz="2200" dirty="0" err="1">
                <a:effectLst/>
                <a:latin typeface="Calibri" panose="020F0502020204030204" pitchFamily="34" charset="0"/>
                <a:ea typeface="Calibri" panose="020F0502020204030204" pitchFamily="34" charset="0"/>
                <a:cs typeface="Arial" panose="020B0604020202020204" pitchFamily="34" charset="0"/>
              </a:rPr>
              <a:t>קוואטירה</a:t>
            </a:r>
            <a:r>
              <a:rPr lang="he-IL" sz="2200" dirty="0">
                <a:effectLst/>
                <a:latin typeface="Calibri" panose="020F0502020204030204" pitchFamily="34" charset="0"/>
                <a:ea typeface="Calibri" panose="020F0502020204030204" pitchFamily="34" charset="0"/>
                <a:cs typeface="Arial" panose="020B0604020202020204" pitchFamily="34" charset="0"/>
              </a:rPr>
              <a:t> (פורטוגל) – 30.3.25</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rtl="1">
              <a:buFont typeface="+mj-lt"/>
              <a:buAutoNum type="alphaLcPeriod"/>
            </a:pPr>
            <a:r>
              <a:rPr lang="he-IL" sz="2200" dirty="0" err="1">
                <a:effectLst/>
                <a:latin typeface="Calibri" panose="020F0502020204030204" pitchFamily="34" charset="0"/>
                <a:ea typeface="Calibri" panose="020F0502020204030204" pitchFamily="34" charset="0"/>
                <a:cs typeface="Arial" panose="020B0604020202020204" pitchFamily="34" charset="0"/>
              </a:rPr>
              <a:t>אולשטיין</a:t>
            </a:r>
            <a:r>
              <a:rPr lang="he-IL" sz="2200" dirty="0">
                <a:effectLst/>
                <a:latin typeface="Calibri" panose="020F0502020204030204" pitchFamily="34" charset="0"/>
                <a:ea typeface="Calibri" panose="020F0502020204030204" pitchFamily="34" charset="0"/>
                <a:cs typeface="Arial" panose="020B0604020202020204" pitchFamily="34" charset="0"/>
              </a:rPr>
              <a:t> (פולין) – 24.5.25</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rtl="1">
              <a:buFont typeface="+mj-lt"/>
              <a:buAutoNum type="alphaLcPeriod"/>
            </a:pPr>
            <a:r>
              <a:rPr lang="he-IL" sz="2200" dirty="0" err="1">
                <a:effectLst/>
                <a:latin typeface="Calibri" panose="020F0502020204030204" pitchFamily="34" charset="0"/>
                <a:ea typeface="Calibri" panose="020F0502020204030204" pitchFamily="34" charset="0"/>
                <a:cs typeface="Arial" panose="020B0604020202020204" pitchFamily="34" charset="0"/>
              </a:rPr>
              <a:t>הולטן</a:t>
            </a:r>
            <a:r>
              <a:rPr lang="he-IL" sz="2200" dirty="0">
                <a:effectLst/>
                <a:latin typeface="Calibri" panose="020F0502020204030204" pitchFamily="34" charset="0"/>
                <a:ea typeface="Calibri" panose="020F0502020204030204" pitchFamily="34" charset="0"/>
                <a:cs typeface="Arial" panose="020B0604020202020204" pitchFamily="34" charset="0"/>
              </a:rPr>
              <a:t> (הולנד) – 21.6.25</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rtl="1">
              <a:buFont typeface="+mj-lt"/>
              <a:buAutoNum type="alphaLcPeriod"/>
            </a:pPr>
            <a:r>
              <a:rPr lang="he-IL" sz="2200" dirty="0" err="1">
                <a:effectLst/>
                <a:latin typeface="Calibri" panose="020F0502020204030204" pitchFamily="34" charset="0"/>
                <a:ea typeface="Calibri" panose="020F0502020204030204" pitchFamily="34" charset="0"/>
                <a:cs typeface="Arial" panose="020B0604020202020204" pitchFamily="34" charset="0"/>
              </a:rPr>
              <a:t>טיסאויווארוש</a:t>
            </a:r>
            <a:r>
              <a:rPr lang="he-IL" sz="2200" dirty="0">
                <a:effectLst/>
                <a:latin typeface="Calibri" panose="020F0502020204030204" pitchFamily="34" charset="0"/>
                <a:ea typeface="Calibri" panose="020F0502020204030204" pitchFamily="34" charset="0"/>
                <a:cs typeface="Arial" panose="020B0604020202020204" pitchFamily="34" charset="0"/>
              </a:rPr>
              <a:t> (</a:t>
            </a:r>
            <a:r>
              <a:rPr lang="he-IL" sz="2200" dirty="0" err="1">
                <a:effectLst/>
                <a:latin typeface="Calibri" panose="020F0502020204030204" pitchFamily="34" charset="0"/>
                <a:ea typeface="Calibri" panose="020F0502020204030204" pitchFamily="34" charset="0"/>
                <a:cs typeface="Arial" panose="020B0604020202020204" pitchFamily="34" charset="0"/>
              </a:rPr>
              <a:t>הוגריה</a:t>
            </a:r>
            <a:r>
              <a:rPr lang="he-IL" sz="2200" dirty="0">
                <a:effectLst/>
                <a:latin typeface="Calibri" panose="020F0502020204030204" pitchFamily="34" charset="0"/>
                <a:ea typeface="Calibri" panose="020F0502020204030204" pitchFamily="34" charset="0"/>
                <a:cs typeface="Arial" panose="020B0604020202020204" pitchFamily="34" charset="0"/>
              </a:rPr>
              <a:t>) – 5.7.25</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rtl="1">
              <a:spcAft>
                <a:spcPts val="800"/>
              </a:spcAft>
              <a:buFont typeface="+mj-lt"/>
              <a:buAutoNum type="alphaLcPeriod"/>
            </a:pPr>
            <a:r>
              <a:rPr lang="he-IL" sz="2200" dirty="0">
                <a:effectLst/>
                <a:latin typeface="Calibri" panose="020F0502020204030204" pitchFamily="34" charset="0"/>
                <a:ea typeface="Calibri" panose="020F0502020204030204" pitchFamily="34" charset="0"/>
                <a:cs typeface="Arial" panose="020B0604020202020204" pitchFamily="34" charset="0"/>
              </a:rPr>
              <a:t>בלד (סלובניה) – 5.9.25</a:t>
            </a:r>
          </a:p>
          <a:p>
            <a:pPr marL="742950" lvl="1" indent="-285750" rtl="1">
              <a:spcAft>
                <a:spcPts val="800"/>
              </a:spcAft>
              <a:buFont typeface="+mj-lt"/>
              <a:buAutoNum type="alphaLcPeriod"/>
            </a:pPr>
            <a:endParaRPr lang="he-IL" sz="2200" b="1" dirty="0">
              <a:latin typeface="Calibri" panose="020F0502020204030204" pitchFamily="34" charset="0"/>
              <a:ea typeface="Calibri" panose="020F0502020204030204" pitchFamily="34" charset="0"/>
              <a:cs typeface="Arial" panose="020B0604020202020204" pitchFamily="34" charset="0"/>
            </a:endParaRPr>
          </a:p>
        </p:txBody>
      </p:sp>
      <p:pic>
        <p:nvPicPr>
          <p:cNvPr id="7" name="תמונה 6" descr="תמונה שמכילה טקסט, גופן, גרפיקה, עיצוב גרפי&#10;&#10;התיאור נוצר באופן אוטומטי">
            <a:extLst>
              <a:ext uri="{FF2B5EF4-FFF2-40B4-BE49-F238E27FC236}">
                <a16:creationId xmlns:a16="http://schemas.microsoft.com/office/drawing/2014/main" id="{B37E0F29-C6CE-6187-0E4D-F234E139393C}"/>
              </a:ext>
            </a:extLst>
          </p:cNvPr>
          <p:cNvPicPr>
            <a:picLocks noChangeAspect="1"/>
          </p:cNvPicPr>
          <p:nvPr/>
        </p:nvPicPr>
        <p:blipFill>
          <a:blip r:embed="rId2">
            <a:extLst>
              <a:ext uri="{28A0092B-C50C-407E-A947-70E740481C1C}">
                <a14:useLocalDpi xmlns:a14="http://schemas.microsoft.com/office/drawing/2010/main" val="0"/>
              </a:ext>
            </a:extLst>
          </a:blip>
          <a:srcRect r="1" b="5671"/>
          <a:stretch/>
        </p:blipFill>
        <p:spPr>
          <a:xfrm>
            <a:off x="76200" y="100839"/>
            <a:ext cx="825758" cy="858329"/>
          </a:xfrm>
          <a:prstGeom prst="rect">
            <a:avLst/>
          </a:prstGeom>
        </p:spPr>
      </p:pic>
      <p:pic>
        <p:nvPicPr>
          <p:cNvPr id="16386" name="Picture 2" descr="Roee zuarets triathlon hi-res stock photography and images - Alamy">
            <a:extLst>
              <a:ext uri="{FF2B5EF4-FFF2-40B4-BE49-F238E27FC236}">
                <a16:creationId xmlns:a16="http://schemas.microsoft.com/office/drawing/2014/main" id="{83288FDF-8878-3079-9E17-396A9327FD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004" r="26521" b="13466"/>
          <a:stretch/>
        </p:blipFill>
        <p:spPr bwMode="auto">
          <a:xfrm>
            <a:off x="7986562" y="2087508"/>
            <a:ext cx="3558731" cy="432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443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טבלה 3">
            <a:extLst>
              <a:ext uri="{FF2B5EF4-FFF2-40B4-BE49-F238E27FC236}">
                <a16:creationId xmlns:a16="http://schemas.microsoft.com/office/drawing/2014/main" id="{C6BB443B-7359-45FB-614F-01A376F6097B}"/>
              </a:ext>
            </a:extLst>
          </p:cNvPr>
          <p:cNvGraphicFramePr>
            <a:graphicFrameLocks noGrp="1"/>
          </p:cNvGraphicFramePr>
          <p:nvPr>
            <p:extLst>
              <p:ext uri="{D42A27DB-BD31-4B8C-83A1-F6EECF244321}">
                <p14:modId xmlns:p14="http://schemas.microsoft.com/office/powerpoint/2010/main" val="3959032925"/>
              </p:ext>
            </p:extLst>
          </p:nvPr>
        </p:nvGraphicFramePr>
        <p:xfrm>
          <a:off x="320040" y="2979690"/>
          <a:ext cx="11548872" cy="2893920"/>
        </p:xfrm>
        <a:graphic>
          <a:graphicData uri="http://schemas.openxmlformats.org/drawingml/2006/table">
            <a:tbl>
              <a:tblPr firstRow="1" firstCol="1" bandRow="1">
                <a:tableStyleId>{5C22544A-7EE6-4342-B048-85BDC9FD1C3A}</a:tableStyleId>
              </a:tblPr>
              <a:tblGrid>
                <a:gridCol w="3491118">
                  <a:extLst>
                    <a:ext uri="{9D8B030D-6E8A-4147-A177-3AD203B41FA5}">
                      <a16:colId xmlns:a16="http://schemas.microsoft.com/office/drawing/2014/main" val="912366683"/>
                    </a:ext>
                  </a:extLst>
                </a:gridCol>
                <a:gridCol w="3164524">
                  <a:extLst>
                    <a:ext uri="{9D8B030D-6E8A-4147-A177-3AD203B41FA5}">
                      <a16:colId xmlns:a16="http://schemas.microsoft.com/office/drawing/2014/main" val="1102463200"/>
                    </a:ext>
                  </a:extLst>
                </a:gridCol>
                <a:gridCol w="3271225">
                  <a:extLst>
                    <a:ext uri="{9D8B030D-6E8A-4147-A177-3AD203B41FA5}">
                      <a16:colId xmlns:a16="http://schemas.microsoft.com/office/drawing/2014/main" val="1971619712"/>
                    </a:ext>
                  </a:extLst>
                </a:gridCol>
                <a:gridCol w="1622005">
                  <a:extLst>
                    <a:ext uri="{9D8B030D-6E8A-4147-A177-3AD203B41FA5}">
                      <a16:colId xmlns:a16="http://schemas.microsoft.com/office/drawing/2014/main" val="3910449666"/>
                    </a:ext>
                  </a:extLst>
                </a:gridCol>
              </a:tblGrid>
              <a:tr h="482320">
                <a:tc>
                  <a:txBody>
                    <a:bodyPr/>
                    <a:lstStyle/>
                    <a:p>
                      <a:pPr marL="263525" indent="-222250" algn="ctr" rtl="0">
                        <a:lnSpc>
                          <a:spcPct val="107000"/>
                        </a:lnSpc>
                        <a:spcAft>
                          <a:spcPts val="800"/>
                        </a:spcAft>
                      </a:pPr>
                      <a:r>
                        <a:rPr lang="en-US" sz="2700" kern="100">
                          <a:effectLst/>
                        </a:rPr>
                        <a:t> </a:t>
                      </a:r>
                      <a:endParaRPr lang="en-US" sz="2700" kern="100">
                        <a:solidFill>
                          <a:srgbClr val="000000"/>
                        </a:solidFill>
                        <a:effectLst/>
                        <a:latin typeface="Arial" panose="020B0604020202020204" pitchFamily="34" charset="0"/>
                        <a:ea typeface="Arial" panose="020B0604020202020204" pitchFamily="34" charset="0"/>
                      </a:endParaRPr>
                    </a:p>
                  </a:txBody>
                  <a:tcPr marL="81198" marR="72020" marT="38128" marB="0"/>
                </a:tc>
                <a:tc>
                  <a:txBody>
                    <a:bodyPr/>
                    <a:lstStyle/>
                    <a:p>
                      <a:pPr marL="263525" indent="-222250" algn="ctr" rtl="0">
                        <a:lnSpc>
                          <a:spcPct val="107000"/>
                        </a:lnSpc>
                        <a:spcAft>
                          <a:spcPts val="800"/>
                        </a:spcAft>
                      </a:pPr>
                      <a:r>
                        <a:rPr lang="en-US" sz="2700" kern="100">
                          <a:effectLst/>
                        </a:rPr>
                        <a:t> </a:t>
                      </a:r>
                      <a:endParaRPr lang="en-US" sz="2700" kern="100">
                        <a:solidFill>
                          <a:srgbClr val="000000"/>
                        </a:solidFill>
                        <a:effectLst/>
                        <a:latin typeface="Arial" panose="020B0604020202020204" pitchFamily="34" charset="0"/>
                        <a:ea typeface="Arial" panose="020B0604020202020204" pitchFamily="34" charset="0"/>
                      </a:endParaRPr>
                    </a:p>
                  </a:txBody>
                  <a:tcPr marL="81198" marR="72020" marT="38128" marB="0"/>
                </a:tc>
                <a:tc>
                  <a:txBody>
                    <a:bodyPr/>
                    <a:lstStyle/>
                    <a:p>
                      <a:pPr marL="3175" indent="-222250" algn="ctr" rtl="1">
                        <a:lnSpc>
                          <a:spcPct val="107000"/>
                        </a:lnSpc>
                        <a:spcAft>
                          <a:spcPts val="860"/>
                        </a:spcAft>
                      </a:pPr>
                      <a:r>
                        <a:rPr lang="he-IL" sz="2700" kern="100">
                          <a:effectLst/>
                        </a:rPr>
                        <a:t>טריאתלון  </a:t>
                      </a:r>
                      <a:endParaRPr lang="en-US" sz="2700" kern="100">
                        <a:solidFill>
                          <a:srgbClr val="000000"/>
                        </a:solidFill>
                        <a:effectLst/>
                        <a:latin typeface="Arial" panose="020B0604020202020204" pitchFamily="34" charset="0"/>
                        <a:ea typeface="Arial" panose="020B0604020202020204" pitchFamily="34" charset="0"/>
                      </a:endParaRPr>
                    </a:p>
                  </a:txBody>
                  <a:tcPr marL="81198" marR="72020" marT="38128" marB="0"/>
                </a:tc>
                <a:tc rowSpan="2">
                  <a:txBody>
                    <a:bodyPr/>
                    <a:lstStyle/>
                    <a:p>
                      <a:pPr marL="635" indent="-222250" algn="r" rtl="1">
                        <a:lnSpc>
                          <a:spcPct val="107000"/>
                        </a:lnSpc>
                        <a:spcAft>
                          <a:spcPts val="860"/>
                        </a:spcAft>
                      </a:pPr>
                      <a:r>
                        <a:rPr lang="he-IL" sz="2700" kern="100">
                          <a:effectLst/>
                        </a:rPr>
                        <a:t>סגל/ענף </a:t>
                      </a:r>
                      <a:endParaRPr lang="en-US" sz="2700" kern="100">
                        <a:solidFill>
                          <a:srgbClr val="000000"/>
                        </a:solidFill>
                        <a:effectLst/>
                        <a:latin typeface="Arial" panose="020B0604020202020204" pitchFamily="34" charset="0"/>
                        <a:ea typeface="Arial" panose="020B0604020202020204" pitchFamily="34" charset="0"/>
                      </a:endParaRPr>
                    </a:p>
                  </a:txBody>
                  <a:tcPr marL="81198" marR="72020" marT="38128" marB="0"/>
                </a:tc>
                <a:extLst>
                  <a:ext uri="{0D108BD9-81ED-4DB2-BD59-A6C34878D82A}">
                    <a16:rowId xmlns:a16="http://schemas.microsoft.com/office/drawing/2014/main" val="254777028"/>
                  </a:ext>
                </a:extLst>
              </a:tr>
              <a:tr h="482320">
                <a:tc>
                  <a:txBody>
                    <a:bodyPr/>
                    <a:lstStyle/>
                    <a:p>
                      <a:pPr marL="2540" indent="-222250" algn="ctr" defTabSz="914400" rtl="1" eaLnBrk="1" latinLnBrk="0" hangingPunct="1">
                        <a:lnSpc>
                          <a:spcPct val="107000"/>
                        </a:lnSpc>
                        <a:spcAft>
                          <a:spcPts val="860"/>
                        </a:spcAft>
                      </a:pPr>
                      <a:r>
                        <a:rPr lang="he-IL" sz="2700" b="0" kern="100">
                          <a:solidFill>
                            <a:schemeClr val="dk1"/>
                          </a:solidFill>
                          <a:effectLst/>
                          <a:latin typeface="+mn-lt"/>
                          <a:ea typeface="+mn-ea"/>
                          <a:cs typeface="+mn-cs"/>
                        </a:rPr>
                        <a:t>דירוג אולימפי*  </a:t>
                      </a:r>
                      <a:endParaRPr lang="en-US" sz="2700" b="0" kern="100">
                        <a:solidFill>
                          <a:schemeClr val="dk1"/>
                        </a:solidFill>
                        <a:effectLst/>
                        <a:latin typeface="+mn-lt"/>
                        <a:ea typeface="+mn-ea"/>
                        <a:cs typeface="+mn-cs"/>
                      </a:endParaRPr>
                    </a:p>
                  </a:txBody>
                  <a:tcPr marL="81198" marR="72020" marT="38128" marB="0">
                    <a:solidFill>
                      <a:schemeClr val="bg1">
                        <a:lumMod val="85000"/>
                      </a:schemeClr>
                    </a:solidFill>
                  </a:tcPr>
                </a:tc>
                <a:tc>
                  <a:txBody>
                    <a:bodyPr/>
                    <a:lstStyle/>
                    <a:p>
                      <a:pPr marL="2540" indent="-222250" algn="ctr" rtl="1">
                        <a:lnSpc>
                          <a:spcPct val="107000"/>
                        </a:lnSpc>
                        <a:spcAft>
                          <a:spcPts val="860"/>
                        </a:spcAft>
                      </a:pPr>
                      <a:r>
                        <a:rPr lang="he-IL" sz="2700" kern="100">
                          <a:effectLst/>
                        </a:rPr>
                        <a:t>אליפות עולם</a:t>
                      </a:r>
                      <a:endParaRPr lang="en-US" sz="2700" kern="100">
                        <a:solidFill>
                          <a:srgbClr val="000000"/>
                        </a:solidFill>
                        <a:effectLst/>
                        <a:latin typeface="Arial" panose="020B0604020202020204" pitchFamily="34" charset="0"/>
                        <a:ea typeface="Arial" panose="020B0604020202020204" pitchFamily="34" charset="0"/>
                      </a:endParaRPr>
                    </a:p>
                  </a:txBody>
                  <a:tcPr marL="81198" marR="72020" marT="38128" marB="0"/>
                </a:tc>
                <a:tc>
                  <a:txBody>
                    <a:bodyPr/>
                    <a:lstStyle/>
                    <a:p>
                      <a:pPr marL="2540" indent="-222250" algn="ctr" rtl="1">
                        <a:lnSpc>
                          <a:spcPct val="107000"/>
                        </a:lnSpc>
                        <a:spcAft>
                          <a:spcPts val="860"/>
                        </a:spcAft>
                      </a:pPr>
                      <a:r>
                        <a:rPr lang="he-IL" sz="2700" kern="100">
                          <a:effectLst/>
                        </a:rPr>
                        <a:t>אליפות אירופה</a:t>
                      </a:r>
                      <a:endParaRPr lang="en-US" sz="2700" kern="100">
                        <a:solidFill>
                          <a:srgbClr val="000000"/>
                        </a:solidFill>
                        <a:effectLst/>
                        <a:latin typeface="Arial" panose="020B0604020202020204" pitchFamily="34" charset="0"/>
                        <a:ea typeface="Arial" panose="020B0604020202020204" pitchFamily="34" charset="0"/>
                      </a:endParaRPr>
                    </a:p>
                  </a:txBody>
                  <a:tcPr marL="81198" marR="72020" marT="38128" marB="0"/>
                </a:tc>
                <a:tc vMerge="1">
                  <a:txBody>
                    <a:bodyPr/>
                    <a:lstStyle/>
                    <a:p>
                      <a:pPr rtl="1"/>
                      <a:endParaRPr lang="he-IL"/>
                    </a:p>
                  </a:txBody>
                  <a:tcPr/>
                </a:tc>
                <a:extLst>
                  <a:ext uri="{0D108BD9-81ED-4DB2-BD59-A6C34878D82A}">
                    <a16:rowId xmlns:a16="http://schemas.microsoft.com/office/drawing/2014/main" val="2924233770"/>
                  </a:ext>
                </a:extLst>
              </a:tr>
              <a:tr h="482320">
                <a:tc>
                  <a:txBody>
                    <a:bodyPr/>
                    <a:lstStyle/>
                    <a:p>
                      <a:pPr marL="263525" marR="45720" indent="-222250" algn="ctr" rtl="0">
                        <a:lnSpc>
                          <a:spcPct val="107000"/>
                        </a:lnSpc>
                        <a:spcAft>
                          <a:spcPts val="860"/>
                        </a:spcAft>
                      </a:pPr>
                      <a:r>
                        <a:rPr lang="en-US" sz="2700" kern="100">
                          <a:effectLst/>
                        </a:rPr>
                        <a:t> </a:t>
                      </a:r>
                      <a:endParaRPr lang="en-US" sz="2700" kern="100">
                        <a:solidFill>
                          <a:srgbClr val="000000"/>
                        </a:solidFill>
                        <a:effectLst/>
                        <a:latin typeface="Arial" panose="020B0604020202020204" pitchFamily="34" charset="0"/>
                        <a:ea typeface="Arial" panose="020B0604020202020204" pitchFamily="34" charset="0"/>
                      </a:endParaRPr>
                    </a:p>
                  </a:txBody>
                  <a:tcPr marL="81198" marR="72020" marT="38128" marB="0">
                    <a:solidFill>
                      <a:schemeClr val="bg1">
                        <a:lumMod val="85000"/>
                      </a:schemeClr>
                    </a:solidFill>
                  </a:tcPr>
                </a:tc>
                <a:tc>
                  <a:txBody>
                    <a:bodyPr/>
                    <a:lstStyle/>
                    <a:p>
                      <a:pPr marL="263525" marR="2540" indent="-222250" algn="ctr" rtl="0">
                        <a:lnSpc>
                          <a:spcPct val="107000"/>
                        </a:lnSpc>
                        <a:spcAft>
                          <a:spcPts val="860"/>
                        </a:spcAft>
                      </a:pPr>
                      <a:r>
                        <a:rPr lang="en-US" sz="2700" kern="100">
                          <a:effectLst/>
                        </a:rPr>
                        <a:t> 1-4</a:t>
                      </a:r>
                      <a:endParaRPr lang="en-US" sz="2700" kern="100">
                        <a:solidFill>
                          <a:srgbClr val="000000"/>
                        </a:solidFill>
                        <a:effectLst/>
                        <a:latin typeface="Arial" panose="020B0604020202020204" pitchFamily="34" charset="0"/>
                        <a:ea typeface="Arial" panose="020B0604020202020204" pitchFamily="34" charset="0"/>
                      </a:endParaRPr>
                    </a:p>
                  </a:txBody>
                  <a:tcPr marL="81198" marR="72020" marT="38128" marB="0"/>
                </a:tc>
                <a:tc>
                  <a:txBody>
                    <a:bodyPr/>
                    <a:lstStyle/>
                    <a:p>
                      <a:pPr marL="263525" marR="2540" indent="-222250" algn="ctr" rtl="0">
                        <a:lnSpc>
                          <a:spcPct val="107000"/>
                        </a:lnSpc>
                        <a:spcAft>
                          <a:spcPts val="860"/>
                        </a:spcAft>
                      </a:pPr>
                      <a:r>
                        <a:rPr lang="en-US" sz="2700" kern="100">
                          <a:effectLst/>
                        </a:rPr>
                        <a:t> 1</a:t>
                      </a:r>
                      <a:endParaRPr lang="en-US" sz="2700" kern="100">
                        <a:solidFill>
                          <a:srgbClr val="000000"/>
                        </a:solidFill>
                        <a:effectLst/>
                        <a:latin typeface="Arial" panose="020B0604020202020204" pitchFamily="34" charset="0"/>
                        <a:ea typeface="Arial" panose="020B0604020202020204" pitchFamily="34" charset="0"/>
                      </a:endParaRPr>
                    </a:p>
                  </a:txBody>
                  <a:tcPr marL="81198" marR="72020" marT="38128" marB="0"/>
                </a:tc>
                <a:tc>
                  <a:txBody>
                    <a:bodyPr/>
                    <a:lstStyle/>
                    <a:p>
                      <a:pPr marL="263525" indent="-222250" algn="r" rtl="1">
                        <a:lnSpc>
                          <a:spcPct val="107000"/>
                        </a:lnSpc>
                        <a:spcAft>
                          <a:spcPts val="860"/>
                        </a:spcAft>
                      </a:pPr>
                      <a:r>
                        <a:rPr lang="he-IL" sz="2700" b="1" kern="100">
                          <a:solidFill>
                            <a:schemeClr val="bg1"/>
                          </a:solidFill>
                          <a:effectLst/>
                        </a:rPr>
                        <a:t>זהב </a:t>
                      </a:r>
                      <a:endParaRPr lang="en-US" sz="2700" b="1" kern="100">
                        <a:solidFill>
                          <a:schemeClr val="bg1"/>
                        </a:solidFill>
                        <a:effectLst/>
                        <a:latin typeface="Arial" panose="020B0604020202020204" pitchFamily="34" charset="0"/>
                        <a:ea typeface="Arial" panose="020B0604020202020204" pitchFamily="34" charset="0"/>
                      </a:endParaRPr>
                    </a:p>
                  </a:txBody>
                  <a:tcPr marL="81198" marR="72020" marT="38128" marB="0">
                    <a:solidFill>
                      <a:schemeClr val="accent1"/>
                    </a:solidFill>
                  </a:tcPr>
                </a:tc>
                <a:extLst>
                  <a:ext uri="{0D108BD9-81ED-4DB2-BD59-A6C34878D82A}">
                    <a16:rowId xmlns:a16="http://schemas.microsoft.com/office/drawing/2014/main" val="934024366"/>
                  </a:ext>
                </a:extLst>
              </a:tr>
              <a:tr h="482320">
                <a:tc>
                  <a:txBody>
                    <a:bodyPr/>
                    <a:lstStyle/>
                    <a:p>
                      <a:pPr marL="263525" indent="-222250" algn="ctr" rtl="0">
                        <a:lnSpc>
                          <a:spcPct val="107000"/>
                        </a:lnSpc>
                        <a:spcAft>
                          <a:spcPts val="860"/>
                        </a:spcAft>
                      </a:pPr>
                      <a:r>
                        <a:rPr lang="en-US" sz="2700" b="0" kern="100">
                          <a:solidFill>
                            <a:schemeClr val="tx1"/>
                          </a:solidFill>
                          <a:effectLst/>
                        </a:rPr>
                        <a:t> 1-12</a:t>
                      </a:r>
                      <a:endParaRPr lang="en-US" sz="2700" b="0" kern="100">
                        <a:solidFill>
                          <a:schemeClr val="tx1"/>
                        </a:solidFill>
                        <a:effectLst/>
                        <a:latin typeface="Arial" panose="020B0604020202020204" pitchFamily="34" charset="0"/>
                        <a:ea typeface="Arial" panose="020B0604020202020204" pitchFamily="34" charset="0"/>
                      </a:endParaRPr>
                    </a:p>
                  </a:txBody>
                  <a:tcPr marL="81198" marR="72020" marT="38128" marB="0">
                    <a:solidFill>
                      <a:schemeClr val="bg1">
                        <a:lumMod val="85000"/>
                      </a:schemeClr>
                    </a:solidFill>
                  </a:tcPr>
                </a:tc>
                <a:tc>
                  <a:txBody>
                    <a:bodyPr/>
                    <a:lstStyle/>
                    <a:p>
                      <a:pPr marL="263525" marR="1270" indent="-222250" algn="ctr" rtl="0">
                        <a:lnSpc>
                          <a:spcPct val="107000"/>
                        </a:lnSpc>
                        <a:spcAft>
                          <a:spcPts val="860"/>
                        </a:spcAft>
                      </a:pPr>
                      <a:r>
                        <a:rPr lang="en-US" sz="2700" kern="100">
                          <a:effectLst/>
                        </a:rPr>
                        <a:t> 5-12</a:t>
                      </a:r>
                      <a:endParaRPr lang="en-US" sz="2700" kern="100">
                        <a:solidFill>
                          <a:srgbClr val="000000"/>
                        </a:solidFill>
                        <a:effectLst/>
                        <a:latin typeface="Arial" panose="020B0604020202020204" pitchFamily="34" charset="0"/>
                        <a:ea typeface="Arial" panose="020B0604020202020204" pitchFamily="34" charset="0"/>
                      </a:endParaRPr>
                    </a:p>
                  </a:txBody>
                  <a:tcPr marL="81198" marR="72020" marT="38128" marB="0"/>
                </a:tc>
                <a:tc>
                  <a:txBody>
                    <a:bodyPr/>
                    <a:lstStyle/>
                    <a:p>
                      <a:pPr marL="263525" marR="2540" indent="-222250" algn="ctr" rtl="0">
                        <a:lnSpc>
                          <a:spcPct val="107000"/>
                        </a:lnSpc>
                        <a:spcAft>
                          <a:spcPts val="860"/>
                        </a:spcAft>
                      </a:pPr>
                      <a:r>
                        <a:rPr lang="en-US" sz="2700" kern="100">
                          <a:effectLst/>
                        </a:rPr>
                        <a:t> 2-4</a:t>
                      </a:r>
                      <a:endParaRPr lang="en-US" sz="2700" kern="100">
                        <a:solidFill>
                          <a:srgbClr val="000000"/>
                        </a:solidFill>
                        <a:effectLst/>
                        <a:latin typeface="Arial" panose="020B0604020202020204" pitchFamily="34" charset="0"/>
                        <a:ea typeface="Arial" panose="020B0604020202020204" pitchFamily="34" charset="0"/>
                      </a:endParaRPr>
                    </a:p>
                  </a:txBody>
                  <a:tcPr marL="81198" marR="72020" marT="38128" marB="0"/>
                </a:tc>
                <a:tc>
                  <a:txBody>
                    <a:bodyPr/>
                    <a:lstStyle/>
                    <a:p>
                      <a:pPr marL="263525" indent="-222250" algn="r" rtl="1">
                        <a:lnSpc>
                          <a:spcPct val="107000"/>
                        </a:lnSpc>
                        <a:spcAft>
                          <a:spcPts val="860"/>
                        </a:spcAft>
                      </a:pPr>
                      <a:r>
                        <a:rPr lang="he-IL" sz="2700" b="1" kern="100">
                          <a:solidFill>
                            <a:schemeClr val="bg1"/>
                          </a:solidFill>
                          <a:effectLst/>
                        </a:rPr>
                        <a:t>כסף  </a:t>
                      </a:r>
                      <a:endParaRPr lang="en-US" sz="2700" b="1" kern="100">
                        <a:solidFill>
                          <a:schemeClr val="bg1"/>
                        </a:solidFill>
                        <a:effectLst/>
                        <a:latin typeface="Arial" panose="020B0604020202020204" pitchFamily="34" charset="0"/>
                        <a:ea typeface="Arial" panose="020B0604020202020204" pitchFamily="34" charset="0"/>
                      </a:endParaRPr>
                    </a:p>
                  </a:txBody>
                  <a:tcPr marL="81198" marR="72020" marT="38128" marB="0">
                    <a:solidFill>
                      <a:schemeClr val="accent1"/>
                    </a:solidFill>
                  </a:tcPr>
                </a:tc>
                <a:extLst>
                  <a:ext uri="{0D108BD9-81ED-4DB2-BD59-A6C34878D82A}">
                    <a16:rowId xmlns:a16="http://schemas.microsoft.com/office/drawing/2014/main" val="3072278760"/>
                  </a:ext>
                </a:extLst>
              </a:tr>
              <a:tr h="482320">
                <a:tc>
                  <a:txBody>
                    <a:bodyPr/>
                    <a:lstStyle/>
                    <a:p>
                      <a:pPr marL="263525" indent="-222250" algn="ctr" rtl="0">
                        <a:lnSpc>
                          <a:spcPct val="107000"/>
                        </a:lnSpc>
                        <a:spcAft>
                          <a:spcPts val="860"/>
                        </a:spcAft>
                      </a:pPr>
                      <a:r>
                        <a:rPr lang="en-US" sz="2700" b="0" kern="100">
                          <a:solidFill>
                            <a:schemeClr val="tx1"/>
                          </a:solidFill>
                          <a:effectLst/>
                        </a:rPr>
                        <a:t> 13-30</a:t>
                      </a:r>
                      <a:endParaRPr lang="en-US" sz="2700" b="0" kern="100">
                        <a:solidFill>
                          <a:schemeClr val="tx1"/>
                        </a:solidFill>
                        <a:effectLst/>
                        <a:latin typeface="Arial" panose="020B0604020202020204" pitchFamily="34" charset="0"/>
                        <a:ea typeface="Arial" panose="020B0604020202020204" pitchFamily="34" charset="0"/>
                      </a:endParaRPr>
                    </a:p>
                  </a:txBody>
                  <a:tcPr marL="81198" marR="72020" marT="38128" marB="0">
                    <a:solidFill>
                      <a:schemeClr val="bg1">
                        <a:lumMod val="85000"/>
                      </a:schemeClr>
                    </a:solidFill>
                  </a:tcPr>
                </a:tc>
                <a:tc>
                  <a:txBody>
                    <a:bodyPr/>
                    <a:lstStyle/>
                    <a:p>
                      <a:pPr marL="263525" marR="1270" indent="-222250" algn="ctr" rtl="0">
                        <a:lnSpc>
                          <a:spcPct val="107000"/>
                        </a:lnSpc>
                        <a:spcAft>
                          <a:spcPts val="860"/>
                        </a:spcAft>
                      </a:pPr>
                      <a:r>
                        <a:rPr lang="en-US" sz="2700" kern="100">
                          <a:effectLst/>
                        </a:rPr>
                        <a:t> 13-20</a:t>
                      </a:r>
                      <a:endParaRPr lang="en-US" sz="2700" kern="100">
                        <a:solidFill>
                          <a:srgbClr val="000000"/>
                        </a:solidFill>
                        <a:effectLst/>
                        <a:latin typeface="Arial" panose="020B0604020202020204" pitchFamily="34" charset="0"/>
                        <a:ea typeface="Arial" panose="020B0604020202020204" pitchFamily="34" charset="0"/>
                      </a:endParaRPr>
                    </a:p>
                  </a:txBody>
                  <a:tcPr marL="81198" marR="72020" marT="38128" marB="0"/>
                </a:tc>
                <a:tc>
                  <a:txBody>
                    <a:bodyPr/>
                    <a:lstStyle/>
                    <a:p>
                      <a:pPr marL="263525" marR="1270" indent="-222250" algn="ctr" rtl="0">
                        <a:lnSpc>
                          <a:spcPct val="107000"/>
                        </a:lnSpc>
                        <a:spcAft>
                          <a:spcPts val="860"/>
                        </a:spcAft>
                      </a:pPr>
                      <a:r>
                        <a:rPr lang="en-US" sz="2700" kern="100">
                          <a:effectLst/>
                        </a:rPr>
                        <a:t> 5-12</a:t>
                      </a:r>
                      <a:endParaRPr lang="en-US" sz="2700" kern="100">
                        <a:solidFill>
                          <a:srgbClr val="000000"/>
                        </a:solidFill>
                        <a:effectLst/>
                        <a:latin typeface="Arial" panose="020B0604020202020204" pitchFamily="34" charset="0"/>
                        <a:ea typeface="Arial" panose="020B0604020202020204" pitchFamily="34" charset="0"/>
                      </a:endParaRPr>
                    </a:p>
                  </a:txBody>
                  <a:tcPr marL="81198" marR="72020" marT="38128" marB="0"/>
                </a:tc>
                <a:tc>
                  <a:txBody>
                    <a:bodyPr/>
                    <a:lstStyle/>
                    <a:p>
                      <a:pPr marL="263525" indent="-222250" algn="r" rtl="1">
                        <a:lnSpc>
                          <a:spcPct val="107000"/>
                        </a:lnSpc>
                        <a:spcAft>
                          <a:spcPts val="860"/>
                        </a:spcAft>
                      </a:pPr>
                      <a:r>
                        <a:rPr lang="he-IL" sz="2700" b="1" kern="100">
                          <a:solidFill>
                            <a:schemeClr val="bg1"/>
                          </a:solidFill>
                          <a:effectLst/>
                        </a:rPr>
                        <a:t>ארד </a:t>
                      </a:r>
                      <a:endParaRPr lang="en-US" sz="2700" b="1" kern="100">
                        <a:solidFill>
                          <a:schemeClr val="bg1"/>
                        </a:solidFill>
                        <a:effectLst/>
                        <a:latin typeface="Arial" panose="020B0604020202020204" pitchFamily="34" charset="0"/>
                        <a:ea typeface="Arial" panose="020B0604020202020204" pitchFamily="34" charset="0"/>
                      </a:endParaRPr>
                    </a:p>
                  </a:txBody>
                  <a:tcPr marL="81198" marR="72020" marT="38128" marB="0">
                    <a:solidFill>
                      <a:schemeClr val="accent1"/>
                    </a:solidFill>
                  </a:tcPr>
                </a:tc>
                <a:extLst>
                  <a:ext uri="{0D108BD9-81ED-4DB2-BD59-A6C34878D82A}">
                    <a16:rowId xmlns:a16="http://schemas.microsoft.com/office/drawing/2014/main" val="3072924799"/>
                  </a:ext>
                </a:extLst>
              </a:tr>
              <a:tr h="482320">
                <a:tc>
                  <a:txBody>
                    <a:bodyPr/>
                    <a:lstStyle/>
                    <a:p>
                      <a:pPr marL="263525" indent="-222250" algn="ctr" rtl="0">
                        <a:lnSpc>
                          <a:spcPct val="107000"/>
                        </a:lnSpc>
                        <a:spcAft>
                          <a:spcPts val="860"/>
                        </a:spcAft>
                      </a:pPr>
                      <a:r>
                        <a:rPr lang="en-US" sz="2700" b="0" kern="100" dirty="0">
                          <a:solidFill>
                            <a:schemeClr val="tx1"/>
                          </a:solidFill>
                          <a:effectLst/>
                        </a:rPr>
                        <a:t> 31-50</a:t>
                      </a:r>
                      <a:endParaRPr lang="en-US" sz="2700" b="0" kern="100" dirty="0">
                        <a:solidFill>
                          <a:schemeClr val="tx1"/>
                        </a:solidFill>
                        <a:effectLst/>
                        <a:latin typeface="Arial" panose="020B0604020202020204" pitchFamily="34" charset="0"/>
                        <a:ea typeface="Arial" panose="020B0604020202020204" pitchFamily="34" charset="0"/>
                      </a:endParaRPr>
                    </a:p>
                  </a:txBody>
                  <a:tcPr marL="81198" marR="72020" marT="38128" marB="0">
                    <a:solidFill>
                      <a:schemeClr val="bg1">
                        <a:lumMod val="85000"/>
                      </a:schemeClr>
                    </a:solidFill>
                  </a:tcPr>
                </a:tc>
                <a:tc>
                  <a:txBody>
                    <a:bodyPr/>
                    <a:lstStyle/>
                    <a:p>
                      <a:pPr marL="263525" marR="1270" indent="-222250" algn="ctr" rtl="0">
                        <a:lnSpc>
                          <a:spcPct val="107000"/>
                        </a:lnSpc>
                        <a:spcAft>
                          <a:spcPts val="860"/>
                        </a:spcAft>
                      </a:pPr>
                      <a:r>
                        <a:rPr lang="en-US" sz="2700" kern="100">
                          <a:effectLst/>
                        </a:rPr>
                        <a:t> 21-30</a:t>
                      </a:r>
                      <a:endParaRPr lang="en-US" sz="2700" kern="100">
                        <a:solidFill>
                          <a:srgbClr val="000000"/>
                        </a:solidFill>
                        <a:effectLst/>
                        <a:latin typeface="Arial" panose="020B0604020202020204" pitchFamily="34" charset="0"/>
                        <a:ea typeface="Arial" panose="020B0604020202020204" pitchFamily="34" charset="0"/>
                      </a:endParaRPr>
                    </a:p>
                  </a:txBody>
                  <a:tcPr marL="81198" marR="72020" marT="38128" marB="0"/>
                </a:tc>
                <a:tc>
                  <a:txBody>
                    <a:bodyPr/>
                    <a:lstStyle/>
                    <a:p>
                      <a:pPr marL="263525" marR="1270" indent="-222250" algn="ctr" rtl="0">
                        <a:lnSpc>
                          <a:spcPct val="107000"/>
                        </a:lnSpc>
                        <a:spcAft>
                          <a:spcPts val="860"/>
                        </a:spcAft>
                      </a:pPr>
                      <a:r>
                        <a:rPr lang="en-US" sz="2700" kern="100" dirty="0">
                          <a:effectLst/>
                        </a:rPr>
                        <a:t> 13-16</a:t>
                      </a:r>
                      <a:endParaRPr lang="en-US" sz="2700" kern="100" dirty="0">
                        <a:solidFill>
                          <a:srgbClr val="000000"/>
                        </a:solidFill>
                        <a:effectLst/>
                        <a:latin typeface="Arial" panose="020B0604020202020204" pitchFamily="34" charset="0"/>
                        <a:ea typeface="Arial" panose="020B0604020202020204" pitchFamily="34" charset="0"/>
                      </a:endParaRPr>
                    </a:p>
                  </a:txBody>
                  <a:tcPr marL="81198" marR="72020" marT="38128" marB="0"/>
                </a:tc>
                <a:tc>
                  <a:txBody>
                    <a:bodyPr/>
                    <a:lstStyle/>
                    <a:p>
                      <a:pPr marL="1270" indent="-222250" algn="r" rtl="1">
                        <a:lnSpc>
                          <a:spcPct val="107000"/>
                        </a:lnSpc>
                        <a:spcAft>
                          <a:spcPts val="860"/>
                        </a:spcAft>
                      </a:pPr>
                      <a:r>
                        <a:rPr lang="he-IL" sz="2700" b="1" kern="100" dirty="0">
                          <a:solidFill>
                            <a:schemeClr val="bg1"/>
                          </a:solidFill>
                          <a:effectLst/>
                        </a:rPr>
                        <a:t>בכיר </a:t>
                      </a:r>
                      <a:endParaRPr lang="en-US" sz="2700" b="1" kern="100" dirty="0">
                        <a:solidFill>
                          <a:schemeClr val="bg1"/>
                        </a:solidFill>
                        <a:effectLst/>
                        <a:latin typeface="Arial" panose="020B0604020202020204" pitchFamily="34" charset="0"/>
                        <a:ea typeface="Arial" panose="020B0604020202020204" pitchFamily="34" charset="0"/>
                      </a:endParaRPr>
                    </a:p>
                  </a:txBody>
                  <a:tcPr marL="81198" marR="72020" marT="38128" marB="0">
                    <a:solidFill>
                      <a:schemeClr val="accent1"/>
                    </a:solidFill>
                  </a:tcPr>
                </a:tc>
                <a:extLst>
                  <a:ext uri="{0D108BD9-81ED-4DB2-BD59-A6C34878D82A}">
                    <a16:rowId xmlns:a16="http://schemas.microsoft.com/office/drawing/2014/main" val="479225651"/>
                  </a:ext>
                </a:extLst>
              </a:tr>
            </a:tbl>
          </a:graphicData>
        </a:graphic>
      </p:graphicFrame>
      <p:sp>
        <p:nvSpPr>
          <p:cNvPr id="7" name="כותרת 6">
            <a:extLst>
              <a:ext uri="{FF2B5EF4-FFF2-40B4-BE49-F238E27FC236}">
                <a16:creationId xmlns:a16="http://schemas.microsoft.com/office/drawing/2014/main" id="{506BEB6D-7EE7-D29A-CB4E-4E1E96BA4A5C}"/>
              </a:ext>
            </a:extLst>
          </p:cNvPr>
          <p:cNvSpPr>
            <a:spLocks noGrp="1"/>
          </p:cNvSpPr>
          <p:nvPr>
            <p:ph type="title"/>
          </p:nvPr>
        </p:nvSpPr>
        <p:spPr/>
        <p:txBody>
          <a:bodyPr/>
          <a:lstStyle/>
          <a:p>
            <a:pPr algn="ctr"/>
            <a:r>
              <a:rPr lang="he-IL" sz="4400" dirty="0"/>
              <a:t>סגלי היחידה לספורט הישגי – עלית - יחידים</a:t>
            </a:r>
            <a:endParaRPr lang="he-IL" dirty="0"/>
          </a:p>
        </p:txBody>
      </p:sp>
      <p:pic>
        <p:nvPicPr>
          <p:cNvPr id="10" name="תמונה 9" descr="תמונה שמכילה טקסט, גופן, גרפיקה, עיצוב גרפי&#10;&#10;התיאור נוצר באופן אוטומטי">
            <a:extLst>
              <a:ext uri="{FF2B5EF4-FFF2-40B4-BE49-F238E27FC236}">
                <a16:creationId xmlns:a16="http://schemas.microsoft.com/office/drawing/2014/main" id="{D10FD80A-294C-DC7B-899D-AB84F39F5625}"/>
              </a:ext>
            </a:extLst>
          </p:cNvPr>
          <p:cNvPicPr>
            <a:picLocks noChangeAspect="1"/>
          </p:cNvPicPr>
          <p:nvPr/>
        </p:nvPicPr>
        <p:blipFill>
          <a:blip r:embed="rId2">
            <a:extLst>
              <a:ext uri="{28A0092B-C50C-407E-A947-70E740481C1C}">
                <a14:useLocalDpi xmlns:a14="http://schemas.microsoft.com/office/drawing/2010/main" val="0"/>
              </a:ext>
            </a:extLst>
          </a:blip>
          <a:srcRect r="1" b="5671"/>
          <a:stretch/>
        </p:blipFill>
        <p:spPr>
          <a:xfrm>
            <a:off x="76200" y="100839"/>
            <a:ext cx="825758" cy="858329"/>
          </a:xfrm>
          <a:prstGeom prst="rect">
            <a:avLst/>
          </a:prstGeom>
        </p:spPr>
      </p:pic>
    </p:spTree>
    <p:extLst>
      <p:ext uri="{BB962C8B-B14F-4D97-AF65-F5344CB8AC3E}">
        <p14:creationId xmlns:p14="http://schemas.microsoft.com/office/powerpoint/2010/main" val="613425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DA5B77-89E0-31EA-84C4-658CCF24D6E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9C295D60-C0A5-1ECF-8CE9-9347D5774E5F}"/>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he-IL" sz="6100" dirty="0"/>
              <a:t>סגלי היחידה לספורט הישגי – עלית - שליחים</a:t>
            </a:r>
            <a:endParaRPr lang="en-US" sz="61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טבלה 2">
            <a:extLst>
              <a:ext uri="{FF2B5EF4-FFF2-40B4-BE49-F238E27FC236}">
                <a16:creationId xmlns:a16="http://schemas.microsoft.com/office/drawing/2014/main" id="{74E10942-877A-A4C4-06F1-453CD8B66D56}"/>
              </a:ext>
            </a:extLst>
          </p:cNvPr>
          <p:cNvGraphicFramePr>
            <a:graphicFrameLocks noGrp="1"/>
          </p:cNvGraphicFramePr>
          <p:nvPr>
            <p:extLst>
              <p:ext uri="{D42A27DB-BD31-4B8C-83A1-F6EECF244321}">
                <p14:modId xmlns:p14="http://schemas.microsoft.com/office/powerpoint/2010/main" val="1071338296"/>
              </p:ext>
            </p:extLst>
          </p:nvPr>
        </p:nvGraphicFramePr>
        <p:xfrm>
          <a:off x="320040" y="3152236"/>
          <a:ext cx="11548873" cy="3046794"/>
        </p:xfrm>
        <a:graphic>
          <a:graphicData uri="http://schemas.openxmlformats.org/drawingml/2006/table">
            <a:tbl>
              <a:tblPr firstRow="1" firstCol="1" bandRow="1">
                <a:tableStyleId>{5C22544A-7EE6-4342-B048-85BDC9FD1C3A}</a:tableStyleId>
              </a:tblPr>
              <a:tblGrid>
                <a:gridCol w="3886079">
                  <a:extLst>
                    <a:ext uri="{9D8B030D-6E8A-4147-A177-3AD203B41FA5}">
                      <a16:colId xmlns:a16="http://schemas.microsoft.com/office/drawing/2014/main" val="1806801676"/>
                    </a:ext>
                  </a:extLst>
                </a:gridCol>
                <a:gridCol w="4853916">
                  <a:extLst>
                    <a:ext uri="{9D8B030D-6E8A-4147-A177-3AD203B41FA5}">
                      <a16:colId xmlns:a16="http://schemas.microsoft.com/office/drawing/2014/main" val="2119508652"/>
                    </a:ext>
                  </a:extLst>
                </a:gridCol>
                <a:gridCol w="2808878">
                  <a:extLst>
                    <a:ext uri="{9D8B030D-6E8A-4147-A177-3AD203B41FA5}">
                      <a16:colId xmlns:a16="http://schemas.microsoft.com/office/drawing/2014/main" val="3926915426"/>
                    </a:ext>
                  </a:extLst>
                </a:gridCol>
              </a:tblGrid>
              <a:tr h="507799">
                <a:tc>
                  <a:txBody>
                    <a:bodyPr/>
                    <a:lstStyle/>
                    <a:p>
                      <a:pPr marL="263525" indent="-222250" algn="ctr" rtl="0">
                        <a:lnSpc>
                          <a:spcPct val="107000"/>
                        </a:lnSpc>
                        <a:spcAft>
                          <a:spcPts val="800"/>
                        </a:spcAft>
                      </a:pPr>
                      <a:r>
                        <a:rPr lang="en-US" sz="3000" kern="100">
                          <a:effectLst/>
                        </a:rPr>
                        <a:t> </a:t>
                      </a:r>
                      <a:endParaRPr lang="en-US" sz="3000" kern="100">
                        <a:solidFill>
                          <a:srgbClr val="000000"/>
                        </a:solidFill>
                        <a:effectLst/>
                        <a:latin typeface="Arial" panose="020B0604020202020204" pitchFamily="34" charset="0"/>
                        <a:ea typeface="Arial" panose="020B0604020202020204" pitchFamily="34" charset="0"/>
                      </a:endParaRPr>
                    </a:p>
                  </a:txBody>
                  <a:tcPr marL="90947" marR="82247" marT="10281" marB="0"/>
                </a:tc>
                <a:tc>
                  <a:txBody>
                    <a:bodyPr/>
                    <a:lstStyle/>
                    <a:p>
                      <a:pPr marL="1905" indent="-222250" algn="ctr" rtl="1">
                        <a:lnSpc>
                          <a:spcPct val="107000"/>
                        </a:lnSpc>
                        <a:spcAft>
                          <a:spcPts val="860"/>
                        </a:spcAft>
                      </a:pPr>
                      <a:r>
                        <a:rPr lang="he-IL" sz="3000" kern="100">
                          <a:effectLst/>
                        </a:rPr>
                        <a:t>טריאתלון – </a:t>
                      </a:r>
                      <a:r>
                        <a:rPr lang="en-US" sz="3000" kern="100">
                          <a:effectLst/>
                        </a:rPr>
                        <a:t>MIXED </a:t>
                      </a:r>
                      <a:endParaRPr lang="en-US" sz="3000" kern="100">
                        <a:solidFill>
                          <a:srgbClr val="000000"/>
                        </a:solidFill>
                        <a:effectLst/>
                        <a:latin typeface="Arial" panose="020B0604020202020204" pitchFamily="34" charset="0"/>
                        <a:ea typeface="Arial" panose="020B0604020202020204" pitchFamily="34" charset="0"/>
                      </a:endParaRPr>
                    </a:p>
                  </a:txBody>
                  <a:tcPr marL="90947" marR="82247" marT="10281" marB="0"/>
                </a:tc>
                <a:tc rowSpan="2">
                  <a:txBody>
                    <a:bodyPr/>
                    <a:lstStyle/>
                    <a:p>
                      <a:pPr marL="635" indent="-222250" algn="r" rtl="1">
                        <a:lnSpc>
                          <a:spcPct val="107000"/>
                        </a:lnSpc>
                        <a:spcAft>
                          <a:spcPts val="860"/>
                        </a:spcAft>
                      </a:pPr>
                      <a:r>
                        <a:rPr lang="he-IL" sz="3000" kern="100">
                          <a:effectLst/>
                        </a:rPr>
                        <a:t>סגל/ענף </a:t>
                      </a:r>
                      <a:endParaRPr lang="en-US" sz="3000" kern="100">
                        <a:solidFill>
                          <a:srgbClr val="000000"/>
                        </a:solidFill>
                        <a:effectLst/>
                        <a:latin typeface="Arial" panose="020B0604020202020204" pitchFamily="34" charset="0"/>
                        <a:ea typeface="Arial" panose="020B0604020202020204" pitchFamily="34" charset="0"/>
                      </a:endParaRPr>
                    </a:p>
                  </a:txBody>
                  <a:tcPr marL="90947" marR="82247" marT="10281" marB="0"/>
                </a:tc>
                <a:extLst>
                  <a:ext uri="{0D108BD9-81ED-4DB2-BD59-A6C34878D82A}">
                    <a16:rowId xmlns:a16="http://schemas.microsoft.com/office/drawing/2014/main" val="893538864"/>
                  </a:ext>
                </a:extLst>
              </a:tr>
              <a:tr h="507799">
                <a:tc>
                  <a:txBody>
                    <a:bodyPr/>
                    <a:lstStyle/>
                    <a:p>
                      <a:pPr marL="635" indent="-222250" algn="ctr" rtl="1">
                        <a:lnSpc>
                          <a:spcPct val="107000"/>
                        </a:lnSpc>
                        <a:spcAft>
                          <a:spcPts val="860"/>
                        </a:spcAft>
                      </a:pPr>
                      <a:r>
                        <a:rPr lang="he-IL" sz="3000" b="0" kern="100">
                          <a:solidFill>
                            <a:schemeClr val="tx1"/>
                          </a:solidFill>
                          <a:effectLst/>
                        </a:rPr>
                        <a:t>אליפות עולם  </a:t>
                      </a:r>
                      <a:endParaRPr lang="en-US" sz="3000" b="0" kern="100">
                        <a:solidFill>
                          <a:schemeClr val="tx1"/>
                        </a:solidFill>
                        <a:effectLst/>
                        <a:latin typeface="Arial" panose="020B0604020202020204" pitchFamily="34" charset="0"/>
                        <a:ea typeface="Arial" panose="020B0604020202020204" pitchFamily="34" charset="0"/>
                      </a:endParaRPr>
                    </a:p>
                  </a:txBody>
                  <a:tcPr marL="90947" marR="82247" marT="10281" marB="0">
                    <a:solidFill>
                      <a:schemeClr val="bg1">
                        <a:lumMod val="95000"/>
                      </a:schemeClr>
                    </a:solidFill>
                  </a:tcPr>
                </a:tc>
                <a:tc>
                  <a:txBody>
                    <a:bodyPr/>
                    <a:lstStyle/>
                    <a:p>
                      <a:pPr marL="1270" indent="-222250" algn="ctr" rtl="1">
                        <a:lnSpc>
                          <a:spcPct val="107000"/>
                        </a:lnSpc>
                        <a:spcAft>
                          <a:spcPts val="860"/>
                        </a:spcAft>
                      </a:pPr>
                      <a:r>
                        <a:rPr lang="he-IL" sz="3000" kern="100">
                          <a:effectLst/>
                        </a:rPr>
                        <a:t>אליפות אירופה  </a:t>
                      </a:r>
                      <a:endParaRPr lang="en-US" sz="3000" kern="100">
                        <a:solidFill>
                          <a:srgbClr val="000000"/>
                        </a:solidFill>
                        <a:effectLst/>
                        <a:latin typeface="Arial" panose="020B0604020202020204" pitchFamily="34" charset="0"/>
                        <a:ea typeface="Arial" panose="020B0604020202020204" pitchFamily="34" charset="0"/>
                      </a:endParaRPr>
                    </a:p>
                  </a:txBody>
                  <a:tcPr marL="90947" marR="82247" marT="10281" marB="0"/>
                </a:tc>
                <a:tc vMerge="1">
                  <a:txBody>
                    <a:bodyPr/>
                    <a:lstStyle/>
                    <a:p>
                      <a:pPr rtl="1"/>
                      <a:endParaRPr lang="he-IL"/>
                    </a:p>
                  </a:txBody>
                  <a:tcPr/>
                </a:tc>
                <a:extLst>
                  <a:ext uri="{0D108BD9-81ED-4DB2-BD59-A6C34878D82A}">
                    <a16:rowId xmlns:a16="http://schemas.microsoft.com/office/drawing/2014/main" val="2343819529"/>
                  </a:ext>
                </a:extLst>
              </a:tr>
              <a:tr h="507799">
                <a:tc>
                  <a:txBody>
                    <a:bodyPr/>
                    <a:lstStyle/>
                    <a:p>
                      <a:pPr marL="263525" marR="1270" indent="-222250" algn="ctr" rtl="0">
                        <a:lnSpc>
                          <a:spcPct val="107000"/>
                        </a:lnSpc>
                        <a:spcAft>
                          <a:spcPts val="860"/>
                        </a:spcAft>
                      </a:pPr>
                      <a:r>
                        <a:rPr lang="en-US" sz="3000" b="0" kern="100">
                          <a:solidFill>
                            <a:schemeClr val="tx1"/>
                          </a:solidFill>
                          <a:effectLst/>
                        </a:rPr>
                        <a:t> 1-4</a:t>
                      </a:r>
                      <a:endParaRPr lang="en-US" sz="3000" b="0" kern="100">
                        <a:solidFill>
                          <a:schemeClr val="tx1"/>
                        </a:solidFill>
                        <a:effectLst/>
                        <a:latin typeface="Arial" panose="020B0604020202020204" pitchFamily="34" charset="0"/>
                        <a:ea typeface="Arial" panose="020B0604020202020204" pitchFamily="34" charset="0"/>
                      </a:endParaRPr>
                    </a:p>
                  </a:txBody>
                  <a:tcPr marL="90947" marR="82247" marT="10281" marB="0">
                    <a:solidFill>
                      <a:schemeClr val="bg1">
                        <a:lumMod val="95000"/>
                      </a:schemeClr>
                    </a:solidFill>
                  </a:tcPr>
                </a:tc>
                <a:tc>
                  <a:txBody>
                    <a:bodyPr/>
                    <a:lstStyle/>
                    <a:p>
                      <a:pPr marL="263525" marR="1905" indent="-222250" algn="ctr" rtl="0">
                        <a:lnSpc>
                          <a:spcPct val="107000"/>
                        </a:lnSpc>
                        <a:spcAft>
                          <a:spcPts val="860"/>
                        </a:spcAft>
                      </a:pPr>
                      <a:r>
                        <a:rPr lang="en-US" sz="3000" kern="100">
                          <a:effectLst/>
                        </a:rPr>
                        <a:t> 1</a:t>
                      </a:r>
                      <a:endParaRPr lang="en-US" sz="3000" kern="100">
                        <a:solidFill>
                          <a:srgbClr val="000000"/>
                        </a:solidFill>
                        <a:effectLst/>
                        <a:latin typeface="Arial" panose="020B0604020202020204" pitchFamily="34" charset="0"/>
                        <a:ea typeface="Arial" panose="020B0604020202020204" pitchFamily="34" charset="0"/>
                      </a:endParaRPr>
                    </a:p>
                  </a:txBody>
                  <a:tcPr marL="90947" marR="82247" marT="10281" marB="0"/>
                </a:tc>
                <a:tc>
                  <a:txBody>
                    <a:bodyPr/>
                    <a:lstStyle/>
                    <a:p>
                      <a:pPr marL="635" indent="-222250" algn="r" rtl="1">
                        <a:lnSpc>
                          <a:spcPct val="107000"/>
                        </a:lnSpc>
                        <a:spcAft>
                          <a:spcPts val="860"/>
                        </a:spcAft>
                      </a:pPr>
                      <a:r>
                        <a:rPr lang="he-IL" sz="3000" kern="100">
                          <a:effectLst/>
                        </a:rPr>
                        <a:t>זהב </a:t>
                      </a:r>
                      <a:endParaRPr lang="en-US" sz="3000" kern="100">
                        <a:solidFill>
                          <a:srgbClr val="000000"/>
                        </a:solidFill>
                        <a:effectLst/>
                        <a:latin typeface="Arial" panose="020B0604020202020204" pitchFamily="34" charset="0"/>
                        <a:ea typeface="Arial" panose="020B0604020202020204" pitchFamily="34" charset="0"/>
                      </a:endParaRPr>
                    </a:p>
                  </a:txBody>
                  <a:tcPr marL="90947" marR="82247" marT="10281" marB="0"/>
                </a:tc>
                <a:extLst>
                  <a:ext uri="{0D108BD9-81ED-4DB2-BD59-A6C34878D82A}">
                    <a16:rowId xmlns:a16="http://schemas.microsoft.com/office/drawing/2014/main" val="2034721458"/>
                  </a:ext>
                </a:extLst>
              </a:tr>
              <a:tr h="507799">
                <a:tc>
                  <a:txBody>
                    <a:bodyPr/>
                    <a:lstStyle/>
                    <a:p>
                      <a:pPr marL="263525" marR="1270" indent="-222250" algn="ctr" rtl="0">
                        <a:lnSpc>
                          <a:spcPct val="107000"/>
                        </a:lnSpc>
                        <a:spcAft>
                          <a:spcPts val="860"/>
                        </a:spcAft>
                      </a:pPr>
                      <a:r>
                        <a:rPr lang="en-US" sz="3000" b="0" kern="100">
                          <a:solidFill>
                            <a:schemeClr val="tx1"/>
                          </a:solidFill>
                          <a:effectLst/>
                        </a:rPr>
                        <a:t> 5-8</a:t>
                      </a:r>
                      <a:endParaRPr lang="en-US" sz="3000" b="0" kern="100">
                        <a:solidFill>
                          <a:schemeClr val="tx1"/>
                        </a:solidFill>
                        <a:effectLst/>
                        <a:latin typeface="Arial" panose="020B0604020202020204" pitchFamily="34" charset="0"/>
                        <a:ea typeface="Arial" panose="020B0604020202020204" pitchFamily="34" charset="0"/>
                      </a:endParaRPr>
                    </a:p>
                  </a:txBody>
                  <a:tcPr marL="90947" marR="82247" marT="10281" marB="0">
                    <a:solidFill>
                      <a:schemeClr val="bg1">
                        <a:lumMod val="95000"/>
                      </a:schemeClr>
                    </a:solidFill>
                  </a:tcPr>
                </a:tc>
                <a:tc>
                  <a:txBody>
                    <a:bodyPr/>
                    <a:lstStyle/>
                    <a:p>
                      <a:pPr marL="263525" marR="1905" indent="-222250" algn="ctr" rtl="0">
                        <a:lnSpc>
                          <a:spcPct val="107000"/>
                        </a:lnSpc>
                        <a:spcAft>
                          <a:spcPts val="860"/>
                        </a:spcAft>
                      </a:pPr>
                      <a:r>
                        <a:rPr lang="en-US" sz="3000" kern="100">
                          <a:effectLst/>
                        </a:rPr>
                        <a:t> 2-4</a:t>
                      </a:r>
                      <a:endParaRPr lang="en-US" sz="3000" kern="100">
                        <a:solidFill>
                          <a:srgbClr val="000000"/>
                        </a:solidFill>
                        <a:effectLst/>
                        <a:latin typeface="Arial" panose="020B0604020202020204" pitchFamily="34" charset="0"/>
                        <a:ea typeface="Arial" panose="020B0604020202020204" pitchFamily="34" charset="0"/>
                      </a:endParaRPr>
                    </a:p>
                  </a:txBody>
                  <a:tcPr marL="90947" marR="82247" marT="10281" marB="0"/>
                </a:tc>
                <a:tc>
                  <a:txBody>
                    <a:bodyPr/>
                    <a:lstStyle/>
                    <a:p>
                      <a:pPr marL="635" indent="-222250" algn="r" rtl="1">
                        <a:lnSpc>
                          <a:spcPct val="107000"/>
                        </a:lnSpc>
                        <a:spcAft>
                          <a:spcPts val="860"/>
                        </a:spcAft>
                      </a:pPr>
                      <a:r>
                        <a:rPr lang="he-IL" sz="3000" kern="100">
                          <a:effectLst/>
                        </a:rPr>
                        <a:t>כסף  </a:t>
                      </a:r>
                      <a:endParaRPr lang="en-US" sz="3000" kern="100">
                        <a:solidFill>
                          <a:srgbClr val="000000"/>
                        </a:solidFill>
                        <a:effectLst/>
                        <a:latin typeface="Arial" panose="020B0604020202020204" pitchFamily="34" charset="0"/>
                        <a:ea typeface="Arial" panose="020B0604020202020204" pitchFamily="34" charset="0"/>
                      </a:endParaRPr>
                    </a:p>
                  </a:txBody>
                  <a:tcPr marL="90947" marR="82247" marT="10281" marB="0"/>
                </a:tc>
                <a:extLst>
                  <a:ext uri="{0D108BD9-81ED-4DB2-BD59-A6C34878D82A}">
                    <a16:rowId xmlns:a16="http://schemas.microsoft.com/office/drawing/2014/main" val="960613895"/>
                  </a:ext>
                </a:extLst>
              </a:tr>
              <a:tr h="507799">
                <a:tc>
                  <a:txBody>
                    <a:bodyPr/>
                    <a:lstStyle/>
                    <a:p>
                      <a:pPr marL="263525" indent="-222250" algn="ctr" rtl="0">
                        <a:lnSpc>
                          <a:spcPct val="107000"/>
                        </a:lnSpc>
                        <a:spcAft>
                          <a:spcPts val="860"/>
                        </a:spcAft>
                      </a:pPr>
                      <a:r>
                        <a:rPr lang="en-US" sz="3000" b="0" kern="100">
                          <a:solidFill>
                            <a:schemeClr val="tx1"/>
                          </a:solidFill>
                          <a:effectLst/>
                        </a:rPr>
                        <a:t> 9-12</a:t>
                      </a:r>
                      <a:endParaRPr lang="en-US" sz="3000" b="0" kern="100">
                        <a:solidFill>
                          <a:schemeClr val="tx1"/>
                        </a:solidFill>
                        <a:effectLst/>
                        <a:latin typeface="Arial" panose="020B0604020202020204" pitchFamily="34" charset="0"/>
                        <a:ea typeface="Arial" panose="020B0604020202020204" pitchFamily="34" charset="0"/>
                      </a:endParaRPr>
                    </a:p>
                  </a:txBody>
                  <a:tcPr marL="90947" marR="82247" marT="10281" marB="0">
                    <a:solidFill>
                      <a:schemeClr val="bg1">
                        <a:lumMod val="95000"/>
                      </a:schemeClr>
                    </a:solidFill>
                  </a:tcPr>
                </a:tc>
                <a:tc>
                  <a:txBody>
                    <a:bodyPr/>
                    <a:lstStyle/>
                    <a:p>
                      <a:pPr marL="263525" marR="1905" indent="-222250" algn="ctr" rtl="0">
                        <a:lnSpc>
                          <a:spcPct val="107000"/>
                        </a:lnSpc>
                        <a:spcAft>
                          <a:spcPts val="860"/>
                        </a:spcAft>
                      </a:pPr>
                      <a:r>
                        <a:rPr lang="en-US" sz="3000" kern="100">
                          <a:effectLst/>
                        </a:rPr>
                        <a:t> 5-8</a:t>
                      </a:r>
                      <a:endParaRPr lang="en-US" sz="3000" kern="100">
                        <a:solidFill>
                          <a:srgbClr val="000000"/>
                        </a:solidFill>
                        <a:effectLst/>
                        <a:latin typeface="Arial" panose="020B0604020202020204" pitchFamily="34" charset="0"/>
                        <a:ea typeface="Arial" panose="020B0604020202020204" pitchFamily="34" charset="0"/>
                      </a:endParaRPr>
                    </a:p>
                  </a:txBody>
                  <a:tcPr marL="90947" marR="82247" marT="10281" marB="0"/>
                </a:tc>
                <a:tc>
                  <a:txBody>
                    <a:bodyPr/>
                    <a:lstStyle/>
                    <a:p>
                      <a:pPr marL="635" indent="-222250" algn="r" rtl="1">
                        <a:lnSpc>
                          <a:spcPct val="107000"/>
                        </a:lnSpc>
                        <a:spcAft>
                          <a:spcPts val="860"/>
                        </a:spcAft>
                      </a:pPr>
                      <a:r>
                        <a:rPr lang="he-IL" sz="3000" kern="100">
                          <a:effectLst/>
                        </a:rPr>
                        <a:t>ארד </a:t>
                      </a:r>
                      <a:endParaRPr lang="en-US" sz="3000" kern="100">
                        <a:solidFill>
                          <a:srgbClr val="000000"/>
                        </a:solidFill>
                        <a:effectLst/>
                        <a:latin typeface="Arial" panose="020B0604020202020204" pitchFamily="34" charset="0"/>
                        <a:ea typeface="Arial" panose="020B0604020202020204" pitchFamily="34" charset="0"/>
                      </a:endParaRPr>
                    </a:p>
                  </a:txBody>
                  <a:tcPr marL="90947" marR="82247" marT="10281" marB="0"/>
                </a:tc>
                <a:extLst>
                  <a:ext uri="{0D108BD9-81ED-4DB2-BD59-A6C34878D82A}">
                    <a16:rowId xmlns:a16="http://schemas.microsoft.com/office/drawing/2014/main" val="249221783"/>
                  </a:ext>
                </a:extLst>
              </a:tr>
              <a:tr h="507799">
                <a:tc>
                  <a:txBody>
                    <a:bodyPr/>
                    <a:lstStyle/>
                    <a:p>
                      <a:pPr marL="263525" indent="-222250" algn="ctr" rtl="0">
                        <a:lnSpc>
                          <a:spcPct val="107000"/>
                        </a:lnSpc>
                        <a:spcAft>
                          <a:spcPts val="860"/>
                        </a:spcAft>
                      </a:pPr>
                      <a:r>
                        <a:rPr lang="en-US" sz="3000" b="0" kern="100">
                          <a:solidFill>
                            <a:schemeClr val="tx1"/>
                          </a:solidFill>
                          <a:effectLst/>
                        </a:rPr>
                        <a:t> 13-16</a:t>
                      </a:r>
                      <a:endParaRPr lang="en-US" sz="3000" b="0" kern="100">
                        <a:solidFill>
                          <a:schemeClr val="tx1"/>
                        </a:solidFill>
                        <a:effectLst/>
                        <a:latin typeface="Arial" panose="020B0604020202020204" pitchFamily="34" charset="0"/>
                        <a:ea typeface="Arial" panose="020B0604020202020204" pitchFamily="34" charset="0"/>
                      </a:endParaRPr>
                    </a:p>
                  </a:txBody>
                  <a:tcPr marL="90947" marR="82247" marT="10281" marB="0">
                    <a:solidFill>
                      <a:schemeClr val="bg1">
                        <a:lumMod val="95000"/>
                      </a:schemeClr>
                    </a:solidFill>
                  </a:tcPr>
                </a:tc>
                <a:tc>
                  <a:txBody>
                    <a:bodyPr/>
                    <a:lstStyle/>
                    <a:p>
                      <a:pPr marL="263525" marR="635" indent="-222250" algn="ctr" rtl="0">
                        <a:lnSpc>
                          <a:spcPct val="107000"/>
                        </a:lnSpc>
                        <a:spcAft>
                          <a:spcPts val="860"/>
                        </a:spcAft>
                      </a:pPr>
                      <a:r>
                        <a:rPr lang="en-US" sz="3000" kern="100">
                          <a:effectLst/>
                        </a:rPr>
                        <a:t> 9-12</a:t>
                      </a:r>
                      <a:endParaRPr lang="en-US" sz="3000" kern="100">
                        <a:solidFill>
                          <a:srgbClr val="000000"/>
                        </a:solidFill>
                        <a:effectLst/>
                        <a:latin typeface="Arial" panose="020B0604020202020204" pitchFamily="34" charset="0"/>
                        <a:ea typeface="Arial" panose="020B0604020202020204" pitchFamily="34" charset="0"/>
                      </a:endParaRPr>
                    </a:p>
                  </a:txBody>
                  <a:tcPr marL="90947" marR="82247" marT="10281" marB="0"/>
                </a:tc>
                <a:tc>
                  <a:txBody>
                    <a:bodyPr/>
                    <a:lstStyle/>
                    <a:p>
                      <a:pPr marL="1270" indent="-222250" algn="r" rtl="1">
                        <a:lnSpc>
                          <a:spcPct val="107000"/>
                        </a:lnSpc>
                        <a:spcAft>
                          <a:spcPts val="860"/>
                        </a:spcAft>
                      </a:pPr>
                      <a:r>
                        <a:rPr lang="he-IL" sz="3000" kern="100">
                          <a:effectLst/>
                        </a:rPr>
                        <a:t>בכיר </a:t>
                      </a:r>
                      <a:endParaRPr lang="en-US" sz="3000" kern="100">
                        <a:solidFill>
                          <a:srgbClr val="000000"/>
                        </a:solidFill>
                        <a:effectLst/>
                        <a:latin typeface="Arial" panose="020B0604020202020204" pitchFamily="34" charset="0"/>
                        <a:ea typeface="Arial" panose="020B0604020202020204" pitchFamily="34" charset="0"/>
                      </a:endParaRPr>
                    </a:p>
                  </a:txBody>
                  <a:tcPr marL="90947" marR="82247" marT="10281" marB="0"/>
                </a:tc>
                <a:extLst>
                  <a:ext uri="{0D108BD9-81ED-4DB2-BD59-A6C34878D82A}">
                    <a16:rowId xmlns:a16="http://schemas.microsoft.com/office/drawing/2014/main" val="2735462544"/>
                  </a:ext>
                </a:extLst>
              </a:tr>
            </a:tbl>
          </a:graphicData>
        </a:graphic>
      </p:graphicFrame>
      <p:pic>
        <p:nvPicPr>
          <p:cNvPr id="5" name="תמונה 4" descr="תמונה שמכילה טקסט, גופן, גרפיקה, עיצוב גרפי&#10;&#10;התיאור נוצר באופן אוטומטי">
            <a:extLst>
              <a:ext uri="{FF2B5EF4-FFF2-40B4-BE49-F238E27FC236}">
                <a16:creationId xmlns:a16="http://schemas.microsoft.com/office/drawing/2014/main" id="{18046BC0-950D-FA8F-BCF4-7EE55340A20D}"/>
              </a:ext>
            </a:extLst>
          </p:cNvPr>
          <p:cNvPicPr>
            <a:picLocks noChangeAspect="1"/>
          </p:cNvPicPr>
          <p:nvPr/>
        </p:nvPicPr>
        <p:blipFill>
          <a:blip r:embed="rId2">
            <a:extLst>
              <a:ext uri="{28A0092B-C50C-407E-A947-70E740481C1C}">
                <a14:useLocalDpi xmlns:a14="http://schemas.microsoft.com/office/drawing/2010/main" val="0"/>
              </a:ext>
            </a:extLst>
          </a:blip>
          <a:srcRect r="1" b="5671"/>
          <a:stretch/>
        </p:blipFill>
        <p:spPr>
          <a:xfrm>
            <a:off x="76200" y="100839"/>
            <a:ext cx="825758" cy="858329"/>
          </a:xfrm>
          <a:prstGeom prst="rect">
            <a:avLst/>
          </a:prstGeom>
        </p:spPr>
      </p:pic>
    </p:spTree>
    <p:extLst>
      <p:ext uri="{BB962C8B-B14F-4D97-AF65-F5344CB8AC3E}">
        <p14:creationId xmlns:p14="http://schemas.microsoft.com/office/powerpoint/2010/main" val="1746799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CB8911-30B4-A734-8930-8F8E6641268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41AA602-77DC-9A7F-9AE0-E97CD928F89D}"/>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rtl="0"/>
            <a:r>
              <a:rPr lang="en-US" sz="4100" kern="1200" dirty="0" err="1">
                <a:solidFill>
                  <a:schemeClr val="tx1"/>
                </a:solidFill>
                <a:latin typeface="+mj-lt"/>
                <a:ea typeface="+mj-ea"/>
                <a:cs typeface="+mj-cs"/>
              </a:rPr>
              <a:t>סגלי</a:t>
            </a:r>
            <a:r>
              <a:rPr lang="en-US" sz="4100" kern="1200" dirty="0">
                <a:solidFill>
                  <a:schemeClr val="tx1"/>
                </a:solidFill>
                <a:latin typeface="+mj-lt"/>
                <a:ea typeface="+mj-ea"/>
                <a:cs typeface="+mj-cs"/>
              </a:rPr>
              <a:t> </a:t>
            </a:r>
            <a:r>
              <a:rPr lang="en-US" sz="4100" kern="1200" dirty="0" err="1">
                <a:solidFill>
                  <a:schemeClr val="tx1"/>
                </a:solidFill>
                <a:latin typeface="+mj-lt"/>
                <a:ea typeface="+mj-ea"/>
                <a:cs typeface="+mj-cs"/>
              </a:rPr>
              <a:t>היחידה</a:t>
            </a:r>
            <a:r>
              <a:rPr lang="en-US" sz="4100" dirty="0"/>
              <a:t> </a:t>
            </a:r>
            <a:r>
              <a:rPr lang="he-IL" sz="4100" dirty="0"/>
              <a:t>לספורט הישגי – צעירים (עד גיל 23)</a:t>
            </a:r>
            <a:endParaRPr lang="en-US" sz="4100"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טבלה 3">
            <a:extLst>
              <a:ext uri="{FF2B5EF4-FFF2-40B4-BE49-F238E27FC236}">
                <a16:creationId xmlns:a16="http://schemas.microsoft.com/office/drawing/2014/main" id="{9876F50C-F9CB-53D0-BFA8-45B0BFBC2E48}"/>
              </a:ext>
            </a:extLst>
          </p:cNvPr>
          <p:cNvGraphicFramePr>
            <a:graphicFrameLocks noGrp="1"/>
          </p:cNvGraphicFramePr>
          <p:nvPr>
            <p:extLst>
              <p:ext uri="{D42A27DB-BD31-4B8C-83A1-F6EECF244321}">
                <p14:modId xmlns:p14="http://schemas.microsoft.com/office/powerpoint/2010/main" val="3490068703"/>
              </p:ext>
            </p:extLst>
          </p:nvPr>
        </p:nvGraphicFramePr>
        <p:xfrm>
          <a:off x="320040" y="2903206"/>
          <a:ext cx="11548874" cy="3046886"/>
        </p:xfrm>
        <a:graphic>
          <a:graphicData uri="http://schemas.openxmlformats.org/drawingml/2006/table">
            <a:tbl>
              <a:tblPr firstRow="1" firstCol="1" bandRow="1">
                <a:tableStyleId>{5C22544A-7EE6-4342-B048-85BDC9FD1C3A}</a:tableStyleId>
              </a:tblPr>
              <a:tblGrid>
                <a:gridCol w="4672247">
                  <a:extLst>
                    <a:ext uri="{9D8B030D-6E8A-4147-A177-3AD203B41FA5}">
                      <a16:colId xmlns:a16="http://schemas.microsoft.com/office/drawing/2014/main" val="3492881435"/>
                    </a:ext>
                  </a:extLst>
                </a:gridCol>
                <a:gridCol w="2443479">
                  <a:extLst>
                    <a:ext uri="{9D8B030D-6E8A-4147-A177-3AD203B41FA5}">
                      <a16:colId xmlns:a16="http://schemas.microsoft.com/office/drawing/2014/main" val="1767351153"/>
                    </a:ext>
                  </a:extLst>
                </a:gridCol>
                <a:gridCol w="2693297">
                  <a:extLst>
                    <a:ext uri="{9D8B030D-6E8A-4147-A177-3AD203B41FA5}">
                      <a16:colId xmlns:a16="http://schemas.microsoft.com/office/drawing/2014/main" val="2484593866"/>
                    </a:ext>
                  </a:extLst>
                </a:gridCol>
                <a:gridCol w="1739851">
                  <a:extLst>
                    <a:ext uri="{9D8B030D-6E8A-4147-A177-3AD203B41FA5}">
                      <a16:colId xmlns:a16="http://schemas.microsoft.com/office/drawing/2014/main" val="401473899"/>
                    </a:ext>
                  </a:extLst>
                </a:gridCol>
              </a:tblGrid>
              <a:tr h="506361">
                <a:tc gridSpan="3">
                  <a:txBody>
                    <a:bodyPr/>
                    <a:lstStyle/>
                    <a:p>
                      <a:pPr marL="1905" indent="-222250" algn="r" rtl="1">
                        <a:lnSpc>
                          <a:spcPct val="107000"/>
                        </a:lnSpc>
                        <a:spcAft>
                          <a:spcPts val="860"/>
                        </a:spcAft>
                      </a:pPr>
                      <a:r>
                        <a:rPr lang="he-IL" sz="2800" kern="100">
                          <a:effectLst/>
                        </a:rPr>
                        <a:t>טריאתלון (אישי ושליחים </a:t>
                      </a:r>
                      <a:r>
                        <a:rPr lang="en-US" sz="2800" kern="100">
                          <a:effectLst/>
                        </a:rPr>
                        <a:t>MIX</a:t>
                      </a:r>
                      <a:r>
                        <a:rPr lang="he-IL" sz="2800" kern="100">
                          <a:effectLst/>
                        </a:rPr>
                        <a:t> )</a:t>
                      </a:r>
                      <a:endParaRPr lang="en-US" sz="2800" kern="100">
                        <a:solidFill>
                          <a:srgbClr val="000000"/>
                        </a:solidFill>
                        <a:effectLst/>
                        <a:latin typeface="Arial" panose="020B0604020202020204" pitchFamily="34" charset="0"/>
                        <a:ea typeface="Arial" panose="020B0604020202020204" pitchFamily="34" charset="0"/>
                      </a:endParaRPr>
                    </a:p>
                  </a:txBody>
                  <a:tcPr marL="0" marR="78345" marT="41390" marB="0"/>
                </a:tc>
                <a:tc hMerge="1">
                  <a:txBody>
                    <a:bodyPr/>
                    <a:lstStyle/>
                    <a:p>
                      <a:pPr rtl="1"/>
                      <a:endParaRPr lang="he-IL"/>
                    </a:p>
                  </a:txBody>
                  <a:tcPr/>
                </a:tc>
                <a:tc hMerge="1">
                  <a:txBody>
                    <a:bodyPr/>
                    <a:lstStyle/>
                    <a:p>
                      <a:pPr rtl="1"/>
                      <a:endParaRPr lang="he-IL"/>
                    </a:p>
                  </a:txBody>
                  <a:tcPr/>
                </a:tc>
                <a:tc rowSpan="2">
                  <a:txBody>
                    <a:bodyPr/>
                    <a:lstStyle/>
                    <a:p>
                      <a:pPr marL="263525" marR="74930" indent="-222250" algn="just" rtl="1">
                        <a:lnSpc>
                          <a:spcPct val="107000"/>
                        </a:lnSpc>
                        <a:spcAft>
                          <a:spcPts val="860"/>
                        </a:spcAft>
                      </a:pPr>
                      <a:endParaRPr lang="en-US" sz="2800" kern="100">
                        <a:solidFill>
                          <a:srgbClr val="000000"/>
                        </a:solidFill>
                        <a:effectLst/>
                        <a:latin typeface="Arial" panose="020B0604020202020204" pitchFamily="34" charset="0"/>
                        <a:ea typeface="Arial" panose="020B0604020202020204" pitchFamily="34" charset="0"/>
                      </a:endParaRPr>
                    </a:p>
                  </a:txBody>
                  <a:tcPr marL="0" marR="78345" marT="41390" marB="0" anchor="ctr"/>
                </a:tc>
                <a:extLst>
                  <a:ext uri="{0D108BD9-81ED-4DB2-BD59-A6C34878D82A}">
                    <a16:rowId xmlns:a16="http://schemas.microsoft.com/office/drawing/2014/main" val="4246337697"/>
                  </a:ext>
                </a:extLst>
              </a:tr>
              <a:tr h="506361">
                <a:tc>
                  <a:txBody>
                    <a:bodyPr/>
                    <a:lstStyle/>
                    <a:p>
                      <a:pPr marL="263525" marR="73025" indent="-222250" algn="ctr" rtl="1">
                        <a:lnSpc>
                          <a:spcPct val="107000"/>
                        </a:lnSpc>
                        <a:spcAft>
                          <a:spcPts val="860"/>
                        </a:spcAft>
                      </a:pPr>
                      <a:r>
                        <a:rPr lang="he-IL" sz="2800" b="0" kern="100">
                          <a:solidFill>
                            <a:schemeClr val="tx1"/>
                          </a:solidFill>
                          <a:effectLst/>
                        </a:rPr>
                        <a:t>תחרות  </a:t>
                      </a:r>
                      <a:endParaRPr lang="en-US" sz="2800" b="0" kern="100">
                        <a:solidFill>
                          <a:schemeClr val="tx1"/>
                        </a:solidFill>
                        <a:effectLst/>
                        <a:latin typeface="Arial" panose="020B0604020202020204" pitchFamily="34" charset="0"/>
                        <a:ea typeface="Arial" panose="020B0604020202020204" pitchFamily="34" charset="0"/>
                      </a:endParaRPr>
                    </a:p>
                  </a:txBody>
                  <a:tcPr marL="0" marR="78345" marT="41390" marB="0">
                    <a:solidFill>
                      <a:schemeClr val="bg1">
                        <a:lumMod val="85000"/>
                      </a:schemeClr>
                    </a:solidFill>
                  </a:tcPr>
                </a:tc>
                <a:tc>
                  <a:txBody>
                    <a:bodyPr/>
                    <a:lstStyle/>
                    <a:p>
                      <a:pPr marL="263525" marR="201295" indent="-222250" algn="l" rtl="1">
                        <a:lnSpc>
                          <a:spcPct val="107000"/>
                        </a:lnSpc>
                        <a:spcAft>
                          <a:spcPts val="860"/>
                        </a:spcAft>
                      </a:pPr>
                      <a:r>
                        <a:rPr lang="he-IL" sz="2800" kern="100">
                          <a:effectLst/>
                        </a:rPr>
                        <a:t>אליפות עולם  </a:t>
                      </a:r>
                      <a:endParaRPr lang="en-US" sz="2800" kern="100">
                        <a:solidFill>
                          <a:srgbClr val="000000"/>
                        </a:solidFill>
                        <a:effectLst/>
                        <a:latin typeface="Arial" panose="020B0604020202020204" pitchFamily="34" charset="0"/>
                        <a:ea typeface="Arial" panose="020B0604020202020204" pitchFamily="34" charset="0"/>
                      </a:endParaRPr>
                    </a:p>
                  </a:txBody>
                  <a:tcPr marL="0" marR="78345" marT="41390" marB="0"/>
                </a:tc>
                <a:tc>
                  <a:txBody>
                    <a:bodyPr/>
                    <a:lstStyle/>
                    <a:p>
                      <a:pPr marL="263525" marR="149225" indent="-222250" algn="l" rtl="1">
                        <a:lnSpc>
                          <a:spcPct val="107000"/>
                        </a:lnSpc>
                        <a:spcAft>
                          <a:spcPts val="860"/>
                        </a:spcAft>
                      </a:pPr>
                      <a:r>
                        <a:rPr lang="he-IL" sz="2800" kern="100">
                          <a:effectLst/>
                        </a:rPr>
                        <a:t>אליפות אירופה  </a:t>
                      </a:r>
                      <a:endParaRPr lang="en-US" sz="2800" kern="100">
                        <a:solidFill>
                          <a:srgbClr val="000000"/>
                        </a:solidFill>
                        <a:effectLst/>
                        <a:latin typeface="Arial" panose="020B0604020202020204" pitchFamily="34" charset="0"/>
                        <a:ea typeface="Arial" panose="020B0604020202020204" pitchFamily="34" charset="0"/>
                      </a:endParaRPr>
                    </a:p>
                  </a:txBody>
                  <a:tcPr marL="0" marR="78345" marT="41390" marB="0"/>
                </a:tc>
                <a:tc vMerge="1">
                  <a:txBody>
                    <a:bodyPr/>
                    <a:lstStyle/>
                    <a:p>
                      <a:pPr rtl="1"/>
                      <a:endParaRPr lang="he-IL"/>
                    </a:p>
                  </a:txBody>
                  <a:tcPr/>
                </a:tc>
                <a:extLst>
                  <a:ext uri="{0D108BD9-81ED-4DB2-BD59-A6C34878D82A}">
                    <a16:rowId xmlns:a16="http://schemas.microsoft.com/office/drawing/2014/main" val="940359452"/>
                  </a:ext>
                </a:extLst>
              </a:tr>
              <a:tr h="1021442">
                <a:tc>
                  <a:txBody>
                    <a:bodyPr/>
                    <a:lstStyle/>
                    <a:p>
                      <a:pPr marL="342900" lvl="0" indent="-342900" algn="r" rtl="1" fontAlgn="base">
                        <a:lnSpc>
                          <a:spcPct val="107000"/>
                        </a:lnSpc>
                        <a:spcAft>
                          <a:spcPts val="860"/>
                        </a:spcAft>
                        <a:buClr>
                          <a:srgbClr val="000000"/>
                        </a:buClr>
                        <a:buSzPts val="1200"/>
                        <a:buFont typeface="Arial" panose="020B0604020202020204" pitchFamily="34" charset="0"/>
                        <a:buChar char="•"/>
                      </a:pPr>
                      <a:r>
                        <a:rPr lang="en-US" sz="2800" b="0" u="none" strike="noStrike" kern="100">
                          <a:solidFill>
                            <a:schemeClr val="tx1"/>
                          </a:solidFill>
                          <a:effectLst/>
                          <a:uFill>
                            <a:solidFill>
                              <a:srgbClr val="000000"/>
                            </a:solidFill>
                          </a:uFill>
                        </a:rPr>
                        <a:t>60</a:t>
                      </a:r>
                      <a:r>
                        <a:rPr lang="he-IL" sz="2800" b="0" u="none" strike="noStrike" kern="100">
                          <a:solidFill>
                            <a:schemeClr val="tx1"/>
                          </a:solidFill>
                          <a:effectLst/>
                          <a:uFill>
                            <a:solidFill>
                              <a:srgbClr val="000000"/>
                            </a:solidFill>
                          </a:uFill>
                        </a:rPr>
                        <a:t>-</a:t>
                      </a:r>
                      <a:r>
                        <a:rPr lang="en-US" sz="2800" b="0" u="none" strike="noStrike" kern="100">
                          <a:solidFill>
                            <a:schemeClr val="tx1"/>
                          </a:solidFill>
                          <a:effectLst/>
                          <a:uFill>
                            <a:solidFill>
                              <a:srgbClr val="000000"/>
                            </a:solidFill>
                          </a:uFill>
                        </a:rPr>
                        <a:t>46</a:t>
                      </a:r>
                      <a:r>
                        <a:rPr lang="he-IL" sz="2800" b="0" u="none" strike="noStrike" kern="100">
                          <a:solidFill>
                            <a:schemeClr val="tx1"/>
                          </a:solidFill>
                          <a:effectLst/>
                          <a:uFill>
                            <a:solidFill>
                              <a:srgbClr val="000000"/>
                            </a:solidFill>
                          </a:uFill>
                        </a:rPr>
                        <a:t> בדרוג אולימפי בוגרים </a:t>
                      </a:r>
                      <a:endParaRPr lang="en-US" sz="2800" b="0" u="none" strike="noStrike" kern="100">
                        <a:solidFill>
                          <a:schemeClr val="tx1"/>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0" marR="78345" marT="41390" marB="0" anchor="ctr">
                    <a:solidFill>
                      <a:schemeClr val="bg1">
                        <a:lumMod val="85000"/>
                      </a:schemeClr>
                    </a:solidFill>
                  </a:tcPr>
                </a:tc>
                <a:tc>
                  <a:txBody>
                    <a:bodyPr/>
                    <a:lstStyle/>
                    <a:p>
                      <a:pPr marL="263525" marR="15875" indent="-222250" algn="ctr" rtl="0">
                        <a:lnSpc>
                          <a:spcPct val="107000"/>
                        </a:lnSpc>
                        <a:spcAft>
                          <a:spcPts val="860"/>
                        </a:spcAft>
                      </a:pPr>
                      <a:r>
                        <a:rPr lang="en-US" sz="2800" kern="100">
                          <a:effectLst/>
                        </a:rPr>
                        <a:t> 1-12</a:t>
                      </a:r>
                      <a:endParaRPr lang="en-US" sz="2800" kern="100">
                        <a:solidFill>
                          <a:srgbClr val="000000"/>
                        </a:solidFill>
                        <a:effectLst/>
                        <a:latin typeface="Arial" panose="020B0604020202020204" pitchFamily="34" charset="0"/>
                        <a:ea typeface="Arial" panose="020B0604020202020204" pitchFamily="34" charset="0"/>
                      </a:endParaRPr>
                    </a:p>
                  </a:txBody>
                  <a:tcPr marL="0" marR="78345" marT="41390" marB="0" anchor="ctr"/>
                </a:tc>
                <a:tc>
                  <a:txBody>
                    <a:bodyPr/>
                    <a:lstStyle/>
                    <a:p>
                      <a:pPr marL="263525" marR="18415" indent="-222250" algn="ctr" rtl="0">
                        <a:lnSpc>
                          <a:spcPct val="107000"/>
                        </a:lnSpc>
                        <a:spcAft>
                          <a:spcPts val="860"/>
                        </a:spcAft>
                      </a:pPr>
                      <a:r>
                        <a:rPr lang="en-US" sz="2800" kern="100">
                          <a:effectLst/>
                        </a:rPr>
                        <a:t> 1-8</a:t>
                      </a:r>
                      <a:endParaRPr lang="en-US" sz="2800" kern="100">
                        <a:solidFill>
                          <a:srgbClr val="000000"/>
                        </a:solidFill>
                        <a:effectLst/>
                        <a:latin typeface="Arial" panose="020B0604020202020204" pitchFamily="34" charset="0"/>
                        <a:ea typeface="Arial" panose="020B0604020202020204" pitchFamily="34" charset="0"/>
                      </a:endParaRPr>
                    </a:p>
                  </a:txBody>
                  <a:tcPr marL="0" marR="78345" marT="41390" marB="0" anchor="ctr"/>
                </a:tc>
                <a:tc>
                  <a:txBody>
                    <a:bodyPr/>
                    <a:lstStyle/>
                    <a:p>
                      <a:pPr marL="263525" marR="149225" indent="27940" algn="r" rtl="1">
                        <a:lnSpc>
                          <a:spcPct val="115000"/>
                        </a:lnSpc>
                        <a:spcAft>
                          <a:spcPts val="860"/>
                        </a:spcAft>
                      </a:pPr>
                      <a:r>
                        <a:rPr lang="he-IL" sz="2800" kern="100">
                          <a:solidFill>
                            <a:srgbClr val="000000"/>
                          </a:solidFill>
                          <a:effectLst/>
                          <a:latin typeface="Arial" panose="020B0604020202020204" pitchFamily="34" charset="0"/>
                          <a:ea typeface="Arial" panose="020B0604020202020204" pitchFamily="34" charset="0"/>
                        </a:rPr>
                        <a:t>עתודה הישגית</a:t>
                      </a:r>
                      <a:endParaRPr lang="en-US" sz="2800" kern="100">
                        <a:solidFill>
                          <a:srgbClr val="000000"/>
                        </a:solidFill>
                        <a:effectLst/>
                        <a:latin typeface="Arial" panose="020B0604020202020204" pitchFamily="34" charset="0"/>
                        <a:ea typeface="Arial" panose="020B0604020202020204" pitchFamily="34" charset="0"/>
                      </a:endParaRPr>
                    </a:p>
                  </a:txBody>
                  <a:tcPr marL="0" marR="78345" marT="41390" marB="0"/>
                </a:tc>
                <a:extLst>
                  <a:ext uri="{0D108BD9-81ED-4DB2-BD59-A6C34878D82A}">
                    <a16:rowId xmlns:a16="http://schemas.microsoft.com/office/drawing/2014/main" val="558881603"/>
                  </a:ext>
                </a:extLst>
              </a:tr>
              <a:tr h="506361">
                <a:tc>
                  <a:txBody>
                    <a:bodyPr/>
                    <a:lstStyle/>
                    <a:p>
                      <a:pPr marL="263525" marR="44450" indent="-222250" algn="r" rtl="0">
                        <a:lnSpc>
                          <a:spcPct val="107000"/>
                        </a:lnSpc>
                        <a:spcAft>
                          <a:spcPts val="860"/>
                        </a:spcAft>
                      </a:pPr>
                      <a:r>
                        <a:rPr lang="en-US" sz="2800" b="0" kern="100">
                          <a:solidFill>
                            <a:schemeClr val="tx1"/>
                          </a:solidFill>
                          <a:effectLst/>
                        </a:rPr>
                        <a:t> </a:t>
                      </a:r>
                      <a:endParaRPr lang="en-US" sz="2800" b="0" kern="100">
                        <a:solidFill>
                          <a:schemeClr val="tx1"/>
                        </a:solidFill>
                        <a:effectLst/>
                        <a:latin typeface="Arial" panose="020B0604020202020204" pitchFamily="34" charset="0"/>
                        <a:ea typeface="Arial" panose="020B0604020202020204" pitchFamily="34" charset="0"/>
                      </a:endParaRPr>
                    </a:p>
                  </a:txBody>
                  <a:tcPr marL="0" marR="78345" marT="41390" marB="0">
                    <a:solidFill>
                      <a:schemeClr val="bg1">
                        <a:lumMod val="85000"/>
                      </a:schemeClr>
                    </a:solidFill>
                  </a:tcPr>
                </a:tc>
                <a:tc>
                  <a:txBody>
                    <a:bodyPr/>
                    <a:lstStyle/>
                    <a:p>
                      <a:pPr marL="263525" marR="15875" indent="-222250" algn="ctr" rtl="0">
                        <a:lnSpc>
                          <a:spcPct val="107000"/>
                        </a:lnSpc>
                        <a:spcAft>
                          <a:spcPts val="860"/>
                        </a:spcAft>
                      </a:pPr>
                      <a:r>
                        <a:rPr lang="en-US" sz="2800" kern="100">
                          <a:effectLst/>
                        </a:rPr>
                        <a:t> 1-12</a:t>
                      </a:r>
                      <a:endParaRPr lang="en-US" sz="2800" kern="100">
                        <a:solidFill>
                          <a:srgbClr val="000000"/>
                        </a:solidFill>
                        <a:effectLst/>
                        <a:latin typeface="Arial" panose="020B0604020202020204" pitchFamily="34" charset="0"/>
                        <a:ea typeface="Arial" panose="020B0604020202020204" pitchFamily="34" charset="0"/>
                      </a:endParaRPr>
                    </a:p>
                  </a:txBody>
                  <a:tcPr marL="0" marR="78345" marT="41390" marB="0"/>
                </a:tc>
                <a:tc>
                  <a:txBody>
                    <a:bodyPr/>
                    <a:lstStyle/>
                    <a:p>
                      <a:pPr marL="263525" marR="18415" indent="-222250" algn="ctr" rtl="0">
                        <a:lnSpc>
                          <a:spcPct val="107000"/>
                        </a:lnSpc>
                        <a:spcAft>
                          <a:spcPts val="860"/>
                        </a:spcAft>
                      </a:pPr>
                      <a:r>
                        <a:rPr lang="en-US" sz="2800" kern="100">
                          <a:effectLst/>
                        </a:rPr>
                        <a:t> 1-8</a:t>
                      </a:r>
                      <a:endParaRPr lang="en-US" sz="2800" kern="100">
                        <a:solidFill>
                          <a:srgbClr val="000000"/>
                        </a:solidFill>
                        <a:effectLst/>
                        <a:latin typeface="Arial" panose="020B0604020202020204" pitchFamily="34" charset="0"/>
                        <a:ea typeface="Arial" panose="020B0604020202020204" pitchFamily="34" charset="0"/>
                      </a:endParaRPr>
                    </a:p>
                  </a:txBody>
                  <a:tcPr marL="0" marR="78345" marT="41390" marB="0"/>
                </a:tc>
                <a:tc>
                  <a:txBody>
                    <a:bodyPr/>
                    <a:lstStyle/>
                    <a:p>
                      <a:pPr marL="263525" marR="247015" indent="-222250" algn="r" rtl="1">
                        <a:lnSpc>
                          <a:spcPct val="107000"/>
                        </a:lnSpc>
                        <a:spcAft>
                          <a:spcPts val="860"/>
                        </a:spcAft>
                      </a:pPr>
                      <a:r>
                        <a:rPr lang="he-IL" sz="2800" kern="100">
                          <a:effectLst/>
                        </a:rPr>
                        <a:t>נוער </a:t>
                      </a:r>
                      <a:endParaRPr lang="en-US" sz="2800" kern="100">
                        <a:solidFill>
                          <a:srgbClr val="000000"/>
                        </a:solidFill>
                        <a:effectLst/>
                        <a:latin typeface="Arial" panose="020B0604020202020204" pitchFamily="34" charset="0"/>
                        <a:ea typeface="Arial" panose="020B0604020202020204" pitchFamily="34" charset="0"/>
                      </a:endParaRPr>
                    </a:p>
                  </a:txBody>
                  <a:tcPr marL="0" marR="78345" marT="41390" marB="0"/>
                </a:tc>
                <a:extLst>
                  <a:ext uri="{0D108BD9-81ED-4DB2-BD59-A6C34878D82A}">
                    <a16:rowId xmlns:a16="http://schemas.microsoft.com/office/drawing/2014/main" val="2590067017"/>
                  </a:ext>
                </a:extLst>
              </a:tr>
              <a:tr h="506361">
                <a:tc>
                  <a:txBody>
                    <a:bodyPr/>
                    <a:lstStyle/>
                    <a:p>
                      <a:pPr marL="263525" marR="151765" indent="-222250" algn="r" rtl="0">
                        <a:lnSpc>
                          <a:spcPct val="107000"/>
                        </a:lnSpc>
                        <a:spcAft>
                          <a:spcPts val="860"/>
                        </a:spcAft>
                      </a:pPr>
                      <a:r>
                        <a:rPr lang="en-US" sz="2800" b="0" kern="100">
                          <a:solidFill>
                            <a:schemeClr val="tx1"/>
                          </a:solidFill>
                          <a:effectLst/>
                        </a:rPr>
                        <a:t> </a:t>
                      </a:r>
                      <a:endParaRPr lang="en-US" sz="2800" b="0" kern="100">
                        <a:solidFill>
                          <a:schemeClr val="tx1"/>
                        </a:solidFill>
                        <a:effectLst/>
                        <a:latin typeface="Arial" panose="020B0604020202020204" pitchFamily="34" charset="0"/>
                        <a:ea typeface="Arial" panose="020B0604020202020204" pitchFamily="34" charset="0"/>
                      </a:endParaRPr>
                    </a:p>
                  </a:txBody>
                  <a:tcPr marL="0" marR="78345" marT="41390" marB="0">
                    <a:solidFill>
                      <a:schemeClr val="bg1">
                        <a:lumMod val="85000"/>
                      </a:schemeClr>
                    </a:solidFill>
                  </a:tcPr>
                </a:tc>
                <a:tc>
                  <a:txBody>
                    <a:bodyPr/>
                    <a:lstStyle/>
                    <a:p>
                      <a:pPr marL="263525" marR="15875" indent="-222250" algn="ctr" rtl="0">
                        <a:lnSpc>
                          <a:spcPct val="107000"/>
                        </a:lnSpc>
                        <a:spcAft>
                          <a:spcPts val="860"/>
                        </a:spcAft>
                      </a:pPr>
                      <a:r>
                        <a:rPr lang="en-US" sz="2800" kern="100">
                          <a:effectLst/>
                        </a:rPr>
                        <a:t> 1-12</a:t>
                      </a:r>
                      <a:endParaRPr lang="en-US" sz="2800" kern="100">
                        <a:solidFill>
                          <a:srgbClr val="000000"/>
                        </a:solidFill>
                        <a:effectLst/>
                        <a:latin typeface="Arial" panose="020B0604020202020204" pitchFamily="34" charset="0"/>
                        <a:ea typeface="Arial" panose="020B0604020202020204" pitchFamily="34" charset="0"/>
                      </a:endParaRPr>
                    </a:p>
                  </a:txBody>
                  <a:tcPr marL="0" marR="78345" marT="41390" marB="0"/>
                </a:tc>
                <a:tc>
                  <a:txBody>
                    <a:bodyPr/>
                    <a:lstStyle/>
                    <a:p>
                      <a:pPr marL="263525" marR="18415" indent="-222250" algn="ctr" rtl="0">
                        <a:lnSpc>
                          <a:spcPct val="107000"/>
                        </a:lnSpc>
                        <a:spcAft>
                          <a:spcPts val="860"/>
                        </a:spcAft>
                      </a:pPr>
                      <a:r>
                        <a:rPr lang="en-US" sz="2800" kern="100">
                          <a:effectLst/>
                        </a:rPr>
                        <a:t> 1-8</a:t>
                      </a:r>
                      <a:endParaRPr lang="en-US" sz="2800" kern="100">
                        <a:solidFill>
                          <a:srgbClr val="000000"/>
                        </a:solidFill>
                        <a:effectLst/>
                        <a:latin typeface="Arial" panose="020B0604020202020204" pitchFamily="34" charset="0"/>
                        <a:ea typeface="Arial" panose="020B0604020202020204" pitchFamily="34" charset="0"/>
                      </a:endParaRPr>
                    </a:p>
                  </a:txBody>
                  <a:tcPr marL="0" marR="78345" marT="41390" marB="0"/>
                </a:tc>
                <a:tc>
                  <a:txBody>
                    <a:bodyPr/>
                    <a:lstStyle/>
                    <a:p>
                      <a:pPr marL="263525" marR="176530" indent="-222250" algn="r" rtl="1">
                        <a:lnSpc>
                          <a:spcPct val="107000"/>
                        </a:lnSpc>
                        <a:spcAft>
                          <a:spcPts val="860"/>
                        </a:spcAft>
                      </a:pPr>
                      <a:r>
                        <a:rPr lang="he-IL" sz="2800" kern="100">
                          <a:effectLst/>
                        </a:rPr>
                        <a:t>קדטים </a:t>
                      </a:r>
                      <a:endParaRPr lang="en-US" sz="2800" kern="100">
                        <a:solidFill>
                          <a:srgbClr val="000000"/>
                        </a:solidFill>
                        <a:effectLst/>
                        <a:latin typeface="Arial" panose="020B0604020202020204" pitchFamily="34" charset="0"/>
                        <a:ea typeface="Arial" panose="020B0604020202020204" pitchFamily="34" charset="0"/>
                      </a:endParaRPr>
                    </a:p>
                  </a:txBody>
                  <a:tcPr marL="0" marR="78345" marT="41390" marB="0"/>
                </a:tc>
                <a:extLst>
                  <a:ext uri="{0D108BD9-81ED-4DB2-BD59-A6C34878D82A}">
                    <a16:rowId xmlns:a16="http://schemas.microsoft.com/office/drawing/2014/main" val="2465023889"/>
                  </a:ext>
                </a:extLst>
              </a:tr>
            </a:tbl>
          </a:graphicData>
        </a:graphic>
      </p:graphicFrame>
      <p:pic>
        <p:nvPicPr>
          <p:cNvPr id="5" name="תמונה 4" descr="תמונה שמכילה טקסט, גופן, גרפיקה, עיצוב גרפי&#10;&#10;התיאור נוצר באופן אוטומטי">
            <a:extLst>
              <a:ext uri="{FF2B5EF4-FFF2-40B4-BE49-F238E27FC236}">
                <a16:creationId xmlns:a16="http://schemas.microsoft.com/office/drawing/2014/main" id="{0935E9AF-90AB-B0DA-9B22-5AD134EC93EF}"/>
              </a:ext>
            </a:extLst>
          </p:cNvPr>
          <p:cNvPicPr>
            <a:picLocks noChangeAspect="1"/>
          </p:cNvPicPr>
          <p:nvPr/>
        </p:nvPicPr>
        <p:blipFill>
          <a:blip r:embed="rId2">
            <a:extLst>
              <a:ext uri="{28A0092B-C50C-407E-A947-70E740481C1C}">
                <a14:useLocalDpi xmlns:a14="http://schemas.microsoft.com/office/drawing/2010/main" val="0"/>
              </a:ext>
            </a:extLst>
          </a:blip>
          <a:srcRect r="1" b="5671"/>
          <a:stretch/>
        </p:blipFill>
        <p:spPr>
          <a:xfrm>
            <a:off x="76200" y="100839"/>
            <a:ext cx="825758" cy="858329"/>
          </a:xfrm>
          <a:prstGeom prst="rect">
            <a:avLst/>
          </a:prstGeom>
        </p:spPr>
      </p:pic>
    </p:spTree>
    <p:extLst>
      <p:ext uri="{BB962C8B-B14F-4D97-AF65-F5344CB8AC3E}">
        <p14:creationId xmlns:p14="http://schemas.microsoft.com/office/powerpoint/2010/main" val="186285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תיבת טקסט 4">
            <a:extLst>
              <a:ext uri="{FF2B5EF4-FFF2-40B4-BE49-F238E27FC236}">
                <a16:creationId xmlns:a16="http://schemas.microsoft.com/office/drawing/2014/main" id="{1D729F76-8637-D69A-0E96-CD7E5243E212}"/>
              </a:ext>
            </a:extLst>
          </p:cNvPr>
          <p:cNvSpPr txBox="1"/>
          <p:nvPr/>
        </p:nvSpPr>
        <p:spPr>
          <a:xfrm>
            <a:off x="638881" y="457201"/>
            <a:ext cx="10909640" cy="1832654"/>
          </a:xfrm>
          <a:prstGeom prst="rect">
            <a:avLst/>
          </a:prstGeom>
        </p:spPr>
        <p:txBody>
          <a:bodyPr vert="horz" lIns="91440" tIns="45720" rIns="91440" bIns="45720" rtlCol="0" anchor="b">
            <a:normAutofit/>
          </a:bodyPr>
          <a:lstStyle/>
          <a:p>
            <a:pPr algn="ctr" rtl="0">
              <a:lnSpc>
                <a:spcPct val="90000"/>
              </a:lnSpc>
              <a:spcBef>
                <a:spcPct val="0"/>
              </a:spcBef>
              <a:spcAft>
                <a:spcPts val="600"/>
              </a:spcAft>
            </a:pPr>
            <a:endParaRPr lang="en-US" sz="66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טבלה 3">
            <a:extLst>
              <a:ext uri="{FF2B5EF4-FFF2-40B4-BE49-F238E27FC236}">
                <a16:creationId xmlns:a16="http://schemas.microsoft.com/office/drawing/2014/main" id="{5FE66577-1287-8C3C-A94C-D6BFE3AA5E3B}"/>
              </a:ext>
            </a:extLst>
          </p:cNvPr>
          <p:cNvGraphicFramePr>
            <a:graphicFrameLocks noGrp="1"/>
          </p:cNvGraphicFramePr>
          <p:nvPr>
            <p:extLst>
              <p:ext uri="{D42A27DB-BD31-4B8C-83A1-F6EECF244321}">
                <p14:modId xmlns:p14="http://schemas.microsoft.com/office/powerpoint/2010/main" val="2095703108"/>
              </p:ext>
            </p:extLst>
          </p:nvPr>
        </p:nvGraphicFramePr>
        <p:xfrm>
          <a:off x="2367667" y="3058665"/>
          <a:ext cx="7452067" cy="3102870"/>
        </p:xfrm>
        <a:graphic>
          <a:graphicData uri="http://schemas.openxmlformats.org/drawingml/2006/table">
            <a:tbl>
              <a:tblPr rtl="1"/>
              <a:tblGrid>
                <a:gridCol w="668765">
                  <a:extLst>
                    <a:ext uri="{9D8B030D-6E8A-4147-A177-3AD203B41FA5}">
                      <a16:colId xmlns:a16="http://schemas.microsoft.com/office/drawing/2014/main" val="2984926119"/>
                    </a:ext>
                  </a:extLst>
                </a:gridCol>
                <a:gridCol w="915327">
                  <a:extLst>
                    <a:ext uri="{9D8B030D-6E8A-4147-A177-3AD203B41FA5}">
                      <a16:colId xmlns:a16="http://schemas.microsoft.com/office/drawing/2014/main" val="4055746722"/>
                    </a:ext>
                  </a:extLst>
                </a:gridCol>
                <a:gridCol w="625081">
                  <a:extLst>
                    <a:ext uri="{9D8B030D-6E8A-4147-A177-3AD203B41FA5}">
                      <a16:colId xmlns:a16="http://schemas.microsoft.com/office/drawing/2014/main" val="466126708"/>
                    </a:ext>
                  </a:extLst>
                </a:gridCol>
                <a:gridCol w="571008">
                  <a:extLst>
                    <a:ext uri="{9D8B030D-6E8A-4147-A177-3AD203B41FA5}">
                      <a16:colId xmlns:a16="http://schemas.microsoft.com/office/drawing/2014/main" val="911394260"/>
                    </a:ext>
                  </a:extLst>
                </a:gridCol>
                <a:gridCol w="1154619">
                  <a:extLst>
                    <a:ext uri="{9D8B030D-6E8A-4147-A177-3AD203B41FA5}">
                      <a16:colId xmlns:a16="http://schemas.microsoft.com/office/drawing/2014/main" val="841979823"/>
                    </a:ext>
                  </a:extLst>
                </a:gridCol>
                <a:gridCol w="1285139">
                  <a:extLst>
                    <a:ext uri="{9D8B030D-6E8A-4147-A177-3AD203B41FA5}">
                      <a16:colId xmlns:a16="http://schemas.microsoft.com/office/drawing/2014/main" val="771497241"/>
                    </a:ext>
                  </a:extLst>
                </a:gridCol>
                <a:gridCol w="1337347">
                  <a:extLst>
                    <a:ext uri="{9D8B030D-6E8A-4147-A177-3AD203B41FA5}">
                      <a16:colId xmlns:a16="http://schemas.microsoft.com/office/drawing/2014/main" val="1979522129"/>
                    </a:ext>
                  </a:extLst>
                </a:gridCol>
                <a:gridCol w="894781">
                  <a:extLst>
                    <a:ext uri="{9D8B030D-6E8A-4147-A177-3AD203B41FA5}">
                      <a16:colId xmlns:a16="http://schemas.microsoft.com/office/drawing/2014/main" val="1899992282"/>
                    </a:ext>
                  </a:extLst>
                </a:gridCol>
              </a:tblGrid>
              <a:tr h="227248">
                <a:tc gridSpan="8">
                  <a:txBody>
                    <a:bodyPr/>
                    <a:lstStyle/>
                    <a:p>
                      <a:pPr algn="ctr" rtl="1" fontAlgn="b"/>
                      <a:r>
                        <a:rPr lang="he-IL" sz="1000" b="1" i="0" u="none" strike="noStrike">
                          <a:solidFill>
                            <a:srgbClr val="000000"/>
                          </a:solidFill>
                          <a:effectLst/>
                          <a:latin typeface="Arial" panose="020B0604020202020204" pitchFamily="34" charset="0"/>
                        </a:rPr>
                        <a:t>תנאים</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pPr rtl="1"/>
                      <a:endParaRPr lang="he-IL"/>
                    </a:p>
                  </a:txBody>
                  <a:tcPr>
                    <a:lnL w="6350" cap="flat" cmpd="sng" algn="ctr">
                      <a:solidFill>
                        <a:srgbClr val="000000"/>
                      </a:solidFill>
                      <a:prstDash val="solid"/>
                      <a:round/>
                      <a:headEnd type="none" w="med" len="med"/>
                      <a:tailEnd type="none" w="med" len="med"/>
                    </a:lnL>
                  </a:tcPr>
                </a:tc>
                <a:tc hMerge="1">
                  <a:txBody>
                    <a:bodyPr/>
                    <a:lstStyle/>
                    <a:p>
                      <a:pPr rtl="1"/>
                      <a:endParaRPr lang="he-IL"/>
                    </a:p>
                  </a:txBody>
                  <a:tcPr>
                    <a:lnL w="6350" cap="flat" cmpd="sng" algn="ctr">
                      <a:solidFill>
                        <a:srgbClr val="000000"/>
                      </a:solidFill>
                      <a:prstDash val="solid"/>
                      <a:round/>
                      <a:headEnd type="none" w="med" len="med"/>
                      <a:tailEnd type="none" w="med" len="med"/>
                    </a:ln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378114266"/>
                  </a:ext>
                </a:extLst>
              </a:tr>
              <a:tr h="375894">
                <a:tc>
                  <a:txBody>
                    <a:bodyPr/>
                    <a:lstStyle/>
                    <a:p>
                      <a:pPr algn="ctr" rtl="1" fontAlgn="b"/>
                      <a:r>
                        <a:rPr lang="he-IL" sz="1000" b="1" i="0" u="none" strike="noStrike">
                          <a:solidFill>
                            <a:srgbClr val="000000"/>
                          </a:solidFill>
                          <a:effectLst/>
                          <a:latin typeface="Arial" panose="020B0604020202020204" pitchFamily="34" charset="0"/>
                        </a:rPr>
                        <a:t>דרגת</a:t>
                      </a:r>
                      <a:br>
                        <a:rPr lang="he-IL" sz="1000" b="1" i="0" u="none" strike="noStrike">
                          <a:solidFill>
                            <a:srgbClr val="000000"/>
                          </a:solidFill>
                          <a:effectLst/>
                          <a:latin typeface="Arial" panose="020B0604020202020204" pitchFamily="34" charset="0"/>
                        </a:rPr>
                      </a:br>
                      <a:r>
                        <a:rPr lang="he-IL" sz="1000" b="1" i="0" u="none" strike="noStrike">
                          <a:solidFill>
                            <a:srgbClr val="000000"/>
                          </a:solidFill>
                          <a:effectLst/>
                          <a:latin typeface="Arial" panose="020B0604020202020204" pitchFamily="34" charset="0"/>
                        </a:rPr>
                        <a:t>הישג</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1" fontAlgn="b"/>
                      <a:r>
                        <a:rPr lang="he-IL" sz="1000" b="1" i="0" u="none" strike="noStrike">
                          <a:solidFill>
                            <a:srgbClr val="000000"/>
                          </a:solidFill>
                          <a:effectLst/>
                          <a:latin typeface="Arial" panose="020B0604020202020204" pitchFamily="34" charset="0"/>
                        </a:rPr>
                        <a:t>סגל</a:t>
                      </a:r>
                      <a:br>
                        <a:rPr lang="he-IL" sz="1000" b="1" i="0" u="none" strike="noStrike">
                          <a:solidFill>
                            <a:srgbClr val="000000"/>
                          </a:solidFill>
                          <a:effectLst/>
                          <a:latin typeface="Arial" panose="020B0604020202020204" pitchFamily="34" charset="0"/>
                        </a:rPr>
                      </a:br>
                      <a:r>
                        <a:rPr lang="he-IL" sz="1000" b="1" i="0" u="none" strike="noStrike">
                          <a:solidFill>
                            <a:srgbClr val="000000"/>
                          </a:solidFill>
                          <a:effectLst/>
                          <a:latin typeface="Arial" panose="020B0604020202020204" pitchFamily="34" charset="0"/>
                        </a:rPr>
                        <a:t>אולימפי</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5D9F1"/>
                    </a:solidFill>
                  </a:tcPr>
                </a:tc>
                <a:tc>
                  <a:txBody>
                    <a:bodyPr/>
                    <a:lstStyle/>
                    <a:p>
                      <a:pPr algn="ctr" rtl="1" fontAlgn="b"/>
                      <a:r>
                        <a:rPr lang="he-IL" sz="1000" b="1" i="0" u="none" strike="noStrike">
                          <a:solidFill>
                            <a:srgbClr val="000000"/>
                          </a:solidFill>
                          <a:effectLst/>
                          <a:latin typeface="Arial" panose="020B0604020202020204" pitchFamily="34" charset="0"/>
                        </a:rPr>
                        <a:t>אליפות</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5D9F1"/>
                    </a:solidFill>
                  </a:tcPr>
                </a:tc>
                <a:tc>
                  <a:txBody>
                    <a:bodyPr/>
                    <a:lstStyle/>
                    <a:p>
                      <a:pPr algn="ctr" rtl="1" fontAlgn="b"/>
                      <a:r>
                        <a:rPr lang="he-IL" sz="1000" b="1" i="0" u="none" strike="noStrike" dirty="0">
                          <a:solidFill>
                            <a:srgbClr val="000000"/>
                          </a:solidFill>
                          <a:effectLst/>
                          <a:latin typeface="Arial" panose="020B0604020202020204" pitchFamily="34" charset="0"/>
                        </a:rPr>
                        <a:t>גיל</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1" fontAlgn="b"/>
                      <a:r>
                        <a:rPr lang="he-IL" sz="1000" b="1" i="0" u="none" strike="noStrike">
                          <a:solidFill>
                            <a:srgbClr val="000000"/>
                          </a:solidFill>
                          <a:effectLst/>
                          <a:latin typeface="Arial" panose="020B0604020202020204" pitchFamily="34" charset="0"/>
                        </a:rPr>
                        <a:t>מקום באליפות</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1" fontAlgn="b"/>
                      <a:r>
                        <a:rPr lang="he-IL" sz="1000" b="1" i="0" u="none" strike="noStrike">
                          <a:solidFill>
                            <a:srgbClr val="000000"/>
                          </a:solidFill>
                          <a:effectLst/>
                          <a:latin typeface="Arial" panose="020B0604020202020204" pitchFamily="34" charset="0"/>
                        </a:rPr>
                        <a:t>מס' משתתפים</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1" fontAlgn="b"/>
                      <a:r>
                        <a:rPr lang="he-IL" sz="1000" b="1" i="0" u="none" strike="noStrike">
                          <a:solidFill>
                            <a:srgbClr val="000000"/>
                          </a:solidFill>
                          <a:effectLst/>
                          <a:latin typeface="Arial" panose="020B0604020202020204" pitchFamily="34" charset="0"/>
                        </a:rPr>
                        <a:t>אחוז</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1" fontAlgn="b"/>
                      <a:r>
                        <a:rPr lang="he-IL" sz="1000" b="1" i="0" u="none" strike="noStrike">
                          <a:solidFill>
                            <a:srgbClr val="000000"/>
                          </a:solidFill>
                          <a:effectLst/>
                          <a:latin typeface="Arial" panose="020B0604020202020204" pitchFamily="34" charset="0"/>
                        </a:rPr>
                        <a:t>מספר</a:t>
                      </a:r>
                      <a:br>
                        <a:rPr lang="he-IL" sz="1000" b="1" i="0" u="none" strike="noStrike">
                          <a:solidFill>
                            <a:srgbClr val="000000"/>
                          </a:solidFill>
                          <a:effectLst/>
                          <a:latin typeface="Arial" panose="020B0604020202020204" pitchFamily="34" charset="0"/>
                        </a:rPr>
                      </a:br>
                      <a:r>
                        <a:rPr lang="he-IL" sz="1000" b="1" i="0" u="none" strike="noStrike">
                          <a:solidFill>
                            <a:srgbClr val="000000"/>
                          </a:solidFill>
                          <a:effectLst/>
                          <a:latin typeface="Arial" panose="020B0604020202020204" pitchFamily="34" charset="0"/>
                        </a:rPr>
                        <a:t>קרבות</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681388630"/>
                  </a:ext>
                </a:extLst>
              </a:tr>
              <a:tr h="227248">
                <a:tc>
                  <a:txBody>
                    <a:bodyPr/>
                    <a:lstStyle/>
                    <a:p>
                      <a:pPr algn="ctr" rtl="0" fontAlgn="b"/>
                      <a:r>
                        <a:rPr lang="he-IL" sz="1000" b="0" i="0" u="none" strike="noStrike">
                          <a:solidFill>
                            <a:srgbClr val="000000"/>
                          </a:solidFill>
                          <a:effectLst/>
                          <a:latin typeface="Arial" panose="020B0604020202020204" pitchFamily="34" charset="0"/>
                        </a:rPr>
                        <a:t>1</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סגל</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7541009"/>
                  </a:ext>
                </a:extLst>
              </a:tr>
              <a:tr h="227248">
                <a:tc>
                  <a:txBody>
                    <a:bodyPr/>
                    <a:lstStyle/>
                    <a:p>
                      <a:pPr algn="ctr" rtl="0" fontAlgn="b"/>
                      <a:r>
                        <a:rPr lang="he-IL" sz="1000" b="0" i="0" u="none" strike="noStrike">
                          <a:solidFill>
                            <a:srgbClr val="000000"/>
                          </a:solidFill>
                          <a:effectLst/>
                          <a:latin typeface="Arial" panose="020B0604020202020204" pitchFamily="34" charset="0"/>
                        </a:rPr>
                        <a:t>8</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עולם</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קטן או שווה ל0.5</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78672922"/>
                  </a:ext>
                </a:extLst>
              </a:tr>
              <a:tr h="227248">
                <a:tc>
                  <a:txBody>
                    <a:bodyPr/>
                    <a:lstStyle/>
                    <a:p>
                      <a:pPr algn="ctr" rtl="0" fontAlgn="b"/>
                      <a:r>
                        <a:rPr lang="he-IL" sz="1000" b="0" i="0" u="none" strike="noStrike">
                          <a:solidFill>
                            <a:srgbClr val="000000"/>
                          </a:solidFill>
                          <a:effectLst/>
                          <a:latin typeface="Arial" panose="020B0604020202020204" pitchFamily="34" charset="0"/>
                        </a:rPr>
                        <a:t>8</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אירופה</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קטן או שווה ל0.33</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24059462"/>
                  </a:ext>
                </a:extLst>
              </a:tr>
              <a:tr h="227248">
                <a:tc>
                  <a:txBody>
                    <a:bodyPr/>
                    <a:lstStyle/>
                    <a:p>
                      <a:pPr algn="ctr" rtl="0" fontAlgn="b"/>
                      <a:r>
                        <a:rPr lang="he-IL" sz="1000" b="0" i="0" u="none" strike="noStrike">
                          <a:solidFill>
                            <a:srgbClr val="000000"/>
                          </a:solidFill>
                          <a:effectLst/>
                          <a:latin typeface="Arial" panose="020B0604020202020204" pitchFamily="34" charset="0"/>
                        </a:rPr>
                        <a:t>8</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עולם</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קטן או שווה ל0.5</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גדול מ1</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57677916"/>
                  </a:ext>
                </a:extLst>
              </a:tr>
              <a:tr h="227248">
                <a:tc>
                  <a:txBody>
                    <a:bodyPr/>
                    <a:lstStyle/>
                    <a:p>
                      <a:pPr algn="ctr" rtl="0" fontAlgn="b"/>
                      <a:r>
                        <a:rPr lang="he-IL" sz="1000" b="0" i="0" u="none" strike="noStrike">
                          <a:solidFill>
                            <a:srgbClr val="000000"/>
                          </a:solidFill>
                          <a:effectLst/>
                          <a:latin typeface="Arial" panose="020B0604020202020204" pitchFamily="34" charset="0"/>
                        </a:rPr>
                        <a:t>8</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אירופה</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קטן או שווה ל0.33</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גדול מ1</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88235563"/>
                  </a:ext>
                </a:extLst>
              </a:tr>
              <a:tr h="227248">
                <a:tc>
                  <a:txBody>
                    <a:bodyPr/>
                    <a:lstStyle/>
                    <a:p>
                      <a:pPr algn="ctr" rtl="0" fontAlgn="b"/>
                      <a:r>
                        <a:rPr lang="he-IL" sz="1000" b="0" i="0" u="none" strike="noStrike">
                          <a:solidFill>
                            <a:srgbClr val="000000"/>
                          </a:solidFill>
                          <a:effectLst/>
                          <a:latin typeface="Arial" panose="020B0604020202020204" pitchFamily="34" charset="0"/>
                        </a:rPr>
                        <a:t>10</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ישראל</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בוגרים</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he-IL" sz="1000" b="0" i="0" u="none" strike="noStrike">
                          <a:solidFill>
                            <a:srgbClr val="000000"/>
                          </a:solidFill>
                          <a:effectLst/>
                          <a:latin typeface="Arial" panose="020B0604020202020204" pitchFamily="34" charset="0"/>
                        </a:rPr>
                        <a:t>1</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גדול או שווה ל6</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15120447"/>
                  </a:ext>
                </a:extLst>
              </a:tr>
              <a:tr h="227248">
                <a:tc>
                  <a:txBody>
                    <a:bodyPr/>
                    <a:lstStyle/>
                    <a:p>
                      <a:pPr algn="ctr" rtl="0" fontAlgn="b"/>
                      <a:r>
                        <a:rPr lang="he-IL" sz="1000" b="0" i="0" u="none" strike="noStrike">
                          <a:solidFill>
                            <a:srgbClr val="000000"/>
                          </a:solidFill>
                          <a:effectLst/>
                          <a:latin typeface="Arial" panose="020B0604020202020204" pitchFamily="34" charset="0"/>
                        </a:rPr>
                        <a:t>15</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ישראל</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בוגרים</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he-IL" sz="1000" b="0" i="0" u="none" strike="noStrike">
                          <a:solidFill>
                            <a:srgbClr val="000000"/>
                          </a:solidFill>
                          <a:effectLst/>
                          <a:latin typeface="Arial" panose="020B0604020202020204" pitchFamily="34" charset="0"/>
                        </a:rPr>
                        <a:t>2</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גדול או שווה ל8</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14787767"/>
                  </a:ext>
                </a:extLst>
              </a:tr>
              <a:tr h="227248">
                <a:tc>
                  <a:txBody>
                    <a:bodyPr/>
                    <a:lstStyle/>
                    <a:p>
                      <a:pPr algn="ctr" rtl="0" fontAlgn="b"/>
                      <a:r>
                        <a:rPr lang="he-IL" sz="1000" b="0" i="0" u="none" strike="noStrike">
                          <a:solidFill>
                            <a:srgbClr val="000000"/>
                          </a:solidFill>
                          <a:effectLst/>
                          <a:latin typeface="Arial" panose="020B0604020202020204" pitchFamily="34" charset="0"/>
                        </a:rPr>
                        <a:t>16</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ישראל</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בוגרים</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he-IL" sz="1000" b="0" i="0" u="none" strike="noStrike">
                          <a:solidFill>
                            <a:srgbClr val="000000"/>
                          </a:solidFill>
                          <a:effectLst/>
                          <a:latin typeface="Arial" panose="020B0604020202020204" pitchFamily="34" charset="0"/>
                        </a:rPr>
                        <a:t>3</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גדול או שווה ל12</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89015060"/>
                  </a:ext>
                </a:extLst>
              </a:tr>
              <a:tr h="227248">
                <a:tc>
                  <a:txBody>
                    <a:bodyPr/>
                    <a:lstStyle/>
                    <a:p>
                      <a:pPr algn="ctr" rtl="0" fontAlgn="b"/>
                      <a:r>
                        <a:rPr lang="he-IL" sz="1000" b="0" i="0" u="none" strike="noStrike">
                          <a:solidFill>
                            <a:srgbClr val="000000"/>
                          </a:solidFill>
                          <a:effectLst/>
                          <a:latin typeface="Arial" panose="020B0604020202020204" pitchFamily="34" charset="0"/>
                        </a:rPr>
                        <a:t>17</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ישראל</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נוער</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קטן או שווה ל 4</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גדול או שווה ל 10</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96033626"/>
                  </a:ext>
                </a:extLst>
              </a:tr>
              <a:tr h="227248">
                <a:tc>
                  <a:txBody>
                    <a:bodyPr/>
                    <a:lstStyle/>
                    <a:p>
                      <a:pPr algn="ctr" rtl="0" fontAlgn="b"/>
                      <a:r>
                        <a:rPr lang="he-IL" sz="1000" b="0" i="0" u="none" strike="noStrike">
                          <a:solidFill>
                            <a:srgbClr val="000000"/>
                          </a:solidFill>
                          <a:effectLst/>
                          <a:latin typeface="Arial" panose="020B0604020202020204" pitchFamily="34" charset="0"/>
                        </a:rPr>
                        <a:t>20</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ישראל</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נוער</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1 או 2</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b"/>
                      <a:r>
                        <a:rPr lang="he-IL" sz="1000" b="0" i="0" u="none" strike="noStrike">
                          <a:solidFill>
                            <a:srgbClr val="000000"/>
                          </a:solidFill>
                          <a:effectLst/>
                          <a:latin typeface="Arial" panose="020B0604020202020204" pitchFamily="34" charset="0"/>
                        </a:rPr>
                        <a:t>גדול או שווה ל6</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23162909"/>
                  </a:ext>
                </a:extLst>
              </a:tr>
              <a:tr h="227248">
                <a:tc>
                  <a:txBody>
                    <a:bodyPr/>
                    <a:lstStyle/>
                    <a:p>
                      <a:pPr algn="r" rtl="0" fontAlgn="b"/>
                      <a:r>
                        <a:rPr lang="he-IL" sz="1000" b="0" i="0" u="none" strike="noStrike">
                          <a:solidFill>
                            <a:srgbClr val="000000"/>
                          </a:solidFill>
                          <a:effectLst/>
                          <a:latin typeface="Arial" panose="020B0604020202020204" pitchFamily="34" charset="0"/>
                        </a:rPr>
                        <a:t>26</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b"/>
                      <a:endParaRPr lang="he-IL" sz="1000" b="0" i="0" u="none" strike="noStrike" dirty="0">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1" fontAlgn="b"/>
                      <a:r>
                        <a:rPr lang="he-IL" sz="1000" b="0" i="0" u="none" strike="noStrike" dirty="0">
                          <a:solidFill>
                            <a:srgbClr val="000000"/>
                          </a:solidFill>
                          <a:effectLst/>
                          <a:latin typeface="Arial" panose="020B0604020202020204" pitchFamily="34" charset="0"/>
                        </a:rPr>
                        <a:t>ישראל</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1" fontAlgn="b"/>
                      <a:r>
                        <a:rPr lang="he-IL" sz="1000" b="0" i="0" u="none" strike="noStrike">
                          <a:solidFill>
                            <a:srgbClr val="000000"/>
                          </a:solidFill>
                          <a:effectLst/>
                          <a:latin typeface="Arial" panose="020B0604020202020204" pitchFamily="34" charset="0"/>
                        </a:rPr>
                        <a:t>בוגרים</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b"/>
                      <a:endParaRPr lang="he-IL" sz="1000" b="0" i="0" u="none" strike="noStrike">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1" fontAlgn="b"/>
                      <a:r>
                        <a:rPr lang="he-IL" sz="1000" b="0" i="0" u="none" strike="noStrike">
                          <a:solidFill>
                            <a:srgbClr val="000000"/>
                          </a:solidFill>
                          <a:effectLst/>
                          <a:latin typeface="Arial" panose="020B0604020202020204" pitchFamily="34" charset="0"/>
                        </a:rPr>
                        <a:t>קטן או שווה ל0.33</a:t>
                      </a: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b"/>
                      <a:endParaRPr lang="he-IL" sz="1000" b="0" i="0" u="none" strike="noStrike" dirty="0">
                        <a:solidFill>
                          <a:srgbClr val="000000"/>
                        </a:solidFill>
                        <a:effectLst/>
                        <a:latin typeface="Arial" panose="020B0604020202020204" pitchFamily="34" charset="0"/>
                      </a:endParaRPr>
                    </a:p>
                  </a:txBody>
                  <a:tcPr marL="5631" marR="5631" marT="5631" marB="405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91070123"/>
                  </a:ext>
                </a:extLst>
              </a:tr>
            </a:tbl>
          </a:graphicData>
        </a:graphic>
      </p:graphicFrame>
      <p:sp>
        <p:nvSpPr>
          <p:cNvPr id="2" name="כותרת 1">
            <a:extLst>
              <a:ext uri="{FF2B5EF4-FFF2-40B4-BE49-F238E27FC236}">
                <a16:creationId xmlns:a16="http://schemas.microsoft.com/office/drawing/2014/main" id="{52984AC5-560C-65D6-602D-C12971A5609E}"/>
              </a:ext>
            </a:extLst>
          </p:cNvPr>
          <p:cNvSpPr txBox="1">
            <a:spLocks/>
          </p:cNvSpPr>
          <p:nvPr/>
        </p:nvSpPr>
        <p:spPr>
          <a:xfrm>
            <a:off x="791281" y="609601"/>
            <a:ext cx="10909640" cy="1832654"/>
          </a:xfrm>
          <a:prstGeom prst="rect">
            <a:avLst/>
          </a:prstGeom>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6100" dirty="0"/>
              <a:t>ספורטאי בצה"ל – דירוגי הישג</a:t>
            </a:r>
            <a:endParaRPr lang="en-US" sz="6100" dirty="0"/>
          </a:p>
        </p:txBody>
      </p:sp>
      <p:pic>
        <p:nvPicPr>
          <p:cNvPr id="3" name="תמונה 2" descr="תמונה שמכילה טקסט, גופן, גרפיקה, עיצוב גרפי&#10;&#10;התיאור נוצר באופן אוטומטי">
            <a:extLst>
              <a:ext uri="{FF2B5EF4-FFF2-40B4-BE49-F238E27FC236}">
                <a16:creationId xmlns:a16="http://schemas.microsoft.com/office/drawing/2014/main" id="{8F76E95E-3622-346C-E740-E598FC8D49D2}"/>
              </a:ext>
            </a:extLst>
          </p:cNvPr>
          <p:cNvPicPr>
            <a:picLocks noChangeAspect="1"/>
          </p:cNvPicPr>
          <p:nvPr/>
        </p:nvPicPr>
        <p:blipFill>
          <a:blip r:embed="rId2">
            <a:extLst>
              <a:ext uri="{28A0092B-C50C-407E-A947-70E740481C1C}">
                <a14:useLocalDpi xmlns:a14="http://schemas.microsoft.com/office/drawing/2010/main" val="0"/>
              </a:ext>
            </a:extLst>
          </a:blip>
          <a:srcRect r="1" b="5671"/>
          <a:stretch/>
        </p:blipFill>
        <p:spPr>
          <a:xfrm>
            <a:off x="76200" y="100839"/>
            <a:ext cx="825758" cy="858329"/>
          </a:xfrm>
          <a:prstGeom prst="rect">
            <a:avLst/>
          </a:prstGeom>
        </p:spPr>
      </p:pic>
    </p:spTree>
    <p:extLst>
      <p:ext uri="{BB962C8B-B14F-4D97-AF65-F5344CB8AC3E}">
        <p14:creationId xmlns:p14="http://schemas.microsoft.com/office/powerpoint/2010/main" val="2984904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7027112C-5414-B9B8-D349-B9DEAF6F967F}"/>
              </a:ext>
            </a:extLst>
          </p:cNvPr>
          <p:cNvSpPr>
            <a:spLocks noGrp="1"/>
          </p:cNvSpPr>
          <p:nvPr>
            <p:ph type="title"/>
          </p:nvPr>
        </p:nvSpPr>
        <p:spPr>
          <a:xfrm>
            <a:off x="572493" y="238539"/>
            <a:ext cx="11018520" cy="1434415"/>
          </a:xfrm>
        </p:spPr>
        <p:txBody>
          <a:bodyPr anchor="b">
            <a:normAutofit/>
          </a:bodyPr>
          <a:lstStyle/>
          <a:p>
            <a:r>
              <a:rPr lang="he-IL" sz="5400"/>
              <a:t>ספורטאים בצה"ל – אג'נדה</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1052EE74-87AB-1DAF-D028-55B3305134D4}"/>
              </a:ext>
            </a:extLst>
          </p:cNvPr>
          <p:cNvSpPr>
            <a:spLocks noGrp="1"/>
          </p:cNvSpPr>
          <p:nvPr>
            <p:ph idx="1"/>
          </p:nvPr>
        </p:nvSpPr>
        <p:spPr>
          <a:xfrm>
            <a:off x="572493" y="2071316"/>
            <a:ext cx="6713552" cy="4119172"/>
          </a:xfrm>
        </p:spPr>
        <p:txBody>
          <a:bodyPr anchor="t">
            <a:normAutofit/>
          </a:bodyPr>
          <a:lstStyle/>
          <a:p>
            <a:pPr>
              <a:lnSpc>
                <a:spcPct val="150000"/>
              </a:lnSpc>
            </a:pPr>
            <a:r>
              <a:rPr lang="he-IL" sz="2200" dirty="0"/>
              <a:t>מטרת העל</a:t>
            </a:r>
          </a:p>
          <a:p>
            <a:pPr>
              <a:lnSpc>
                <a:spcPct val="150000"/>
              </a:lnSpc>
            </a:pPr>
            <a:r>
              <a:rPr lang="he-IL" sz="2200" dirty="0"/>
              <a:t>סדר במושגים </a:t>
            </a:r>
          </a:p>
          <a:p>
            <a:pPr>
              <a:lnSpc>
                <a:spcPct val="150000"/>
              </a:lnSpc>
            </a:pPr>
            <a:r>
              <a:rPr lang="he-IL" sz="2200" dirty="0"/>
              <a:t>תנאי סף לזכאות למעמד	</a:t>
            </a:r>
          </a:p>
          <a:p>
            <a:pPr>
              <a:lnSpc>
                <a:spcPct val="150000"/>
              </a:lnSpc>
            </a:pPr>
            <a:r>
              <a:rPr lang="he-IL" sz="2200" dirty="0"/>
              <a:t>תאריכים חשובים</a:t>
            </a:r>
          </a:p>
          <a:p>
            <a:pPr>
              <a:lnSpc>
                <a:spcPct val="150000"/>
              </a:lnSpc>
            </a:pPr>
            <a:r>
              <a:rPr lang="he-IL" sz="2200" dirty="0"/>
              <a:t>דירוג הישג וסגלי היחידה לספורט הישגי</a:t>
            </a:r>
          </a:p>
        </p:txBody>
      </p:sp>
      <p:pic>
        <p:nvPicPr>
          <p:cNvPr id="4" name="תמונה 3" descr="תמונה שמכילה טקסט, גופן, גרפיקה, עיצוב גרפי&#10;&#10;התיאור נוצר באופן אוטומטי">
            <a:extLst>
              <a:ext uri="{FF2B5EF4-FFF2-40B4-BE49-F238E27FC236}">
                <a16:creationId xmlns:a16="http://schemas.microsoft.com/office/drawing/2014/main" id="{7EACC9B0-8203-9CDF-6D91-D2B64B407632}"/>
              </a:ext>
            </a:extLst>
          </p:cNvPr>
          <p:cNvPicPr>
            <a:picLocks noChangeAspect="1"/>
          </p:cNvPicPr>
          <p:nvPr/>
        </p:nvPicPr>
        <p:blipFill>
          <a:blip r:embed="rId2">
            <a:extLst>
              <a:ext uri="{28A0092B-C50C-407E-A947-70E740481C1C}">
                <a14:useLocalDpi xmlns:a14="http://schemas.microsoft.com/office/drawing/2010/main" val="0"/>
              </a:ext>
            </a:extLst>
          </a:blip>
          <a:srcRect r="1" b="5671"/>
          <a:stretch/>
        </p:blipFill>
        <p:spPr>
          <a:xfrm>
            <a:off x="76200" y="100839"/>
            <a:ext cx="1253522" cy="1302965"/>
          </a:xfrm>
          <a:prstGeom prst="rect">
            <a:avLst/>
          </a:prstGeom>
        </p:spPr>
      </p:pic>
      <p:pic>
        <p:nvPicPr>
          <p:cNvPr id="5122" name="Picture 2" descr="Triathlon 2024 Calendar Google Translate - Isis Adrienne">
            <a:extLst>
              <a:ext uri="{FF2B5EF4-FFF2-40B4-BE49-F238E27FC236}">
                <a16:creationId xmlns:a16="http://schemas.microsoft.com/office/drawing/2014/main" id="{CA7EECD2-C997-D2B8-16B5-308D41C876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02" r="30518" b="13016"/>
          <a:stretch/>
        </p:blipFill>
        <p:spPr bwMode="auto">
          <a:xfrm>
            <a:off x="7858538" y="1977363"/>
            <a:ext cx="3669365" cy="454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05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B54C398C-05BB-3169-9F17-F0C61A4D3522}"/>
              </a:ext>
            </a:extLst>
          </p:cNvPr>
          <p:cNvSpPr>
            <a:spLocks noGrp="1"/>
          </p:cNvSpPr>
          <p:nvPr>
            <p:ph type="title"/>
          </p:nvPr>
        </p:nvSpPr>
        <p:spPr>
          <a:xfrm>
            <a:off x="572493" y="238539"/>
            <a:ext cx="11018520" cy="1434415"/>
          </a:xfrm>
        </p:spPr>
        <p:txBody>
          <a:bodyPr vert="horz" lIns="91440" tIns="45720" rIns="91440" bIns="45720" rtlCol="0" anchor="b">
            <a:normAutofit/>
          </a:bodyPr>
          <a:lstStyle/>
          <a:p>
            <a:pPr algn="r"/>
            <a:r>
              <a:rPr lang="en-US" sz="5400" dirty="0" err="1"/>
              <a:t>ספורטאים</a:t>
            </a:r>
            <a:r>
              <a:rPr lang="en-US" sz="5400" dirty="0"/>
              <a:t> </a:t>
            </a:r>
            <a:r>
              <a:rPr lang="en-US" sz="5400" dirty="0" err="1"/>
              <a:t>בצה"ל</a:t>
            </a:r>
            <a:r>
              <a:rPr lang="en-US" sz="5400" dirty="0"/>
              <a:t> – </a:t>
            </a:r>
            <a:r>
              <a:rPr lang="en-US" sz="5400" dirty="0" err="1"/>
              <a:t>מטרת</a:t>
            </a:r>
            <a:r>
              <a:rPr lang="en-US" sz="5400" dirty="0"/>
              <a:t> </a:t>
            </a:r>
            <a:r>
              <a:rPr lang="en-US" sz="5400" dirty="0" err="1"/>
              <a:t>העל</a:t>
            </a:r>
            <a:endParaRPr lang="en-US" sz="54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1">
            <a:extLst>
              <a:ext uri="{FF2B5EF4-FFF2-40B4-BE49-F238E27FC236}">
                <a16:creationId xmlns:a16="http://schemas.microsoft.com/office/drawing/2014/main" id="{3333DFF5-EA64-EC97-FFFB-E6BF72A071A0}"/>
              </a:ext>
            </a:extLst>
          </p:cNvPr>
          <p:cNvSpPr txBox="1">
            <a:spLocks/>
          </p:cNvSpPr>
          <p:nvPr/>
        </p:nvSpPr>
        <p:spPr>
          <a:xfrm>
            <a:off x="572493" y="2071316"/>
            <a:ext cx="6713552" cy="4119172"/>
          </a:xfrm>
          <a:prstGeom prst="rect">
            <a:avLst/>
          </a:prstGeom>
        </p:spPr>
        <p:txBody>
          <a:bodyPr vert="horz" lIns="91440" tIns="45720" rIns="91440" bIns="45720" rtlCol="0" anchor="t">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indent="-228600">
              <a:lnSpc>
                <a:spcPct val="150000"/>
              </a:lnSpc>
              <a:spcAft>
                <a:spcPts val="600"/>
              </a:spcAft>
              <a:buFont typeface="Arial" panose="020B0604020202020204" pitchFamily="34" charset="0"/>
              <a:buChar char="•"/>
            </a:pPr>
            <a:r>
              <a:rPr lang="en-US" sz="2200" dirty="0" err="1">
                <a:effectLst/>
                <a:latin typeface="+mn-lt"/>
                <a:ea typeface="+mn-ea"/>
                <a:cs typeface="+mn-cs"/>
              </a:rPr>
              <a:t>לאפשר</a:t>
            </a:r>
            <a:r>
              <a:rPr lang="en-US" sz="2200" dirty="0">
                <a:effectLst/>
                <a:latin typeface="+mn-lt"/>
                <a:ea typeface="+mn-ea"/>
                <a:cs typeface="+mn-cs"/>
              </a:rPr>
              <a:t> </a:t>
            </a:r>
            <a:r>
              <a:rPr lang="en-US" sz="2200" dirty="0" err="1">
                <a:effectLst/>
                <a:latin typeface="+mn-lt"/>
                <a:ea typeface="+mn-ea"/>
                <a:cs typeface="+mn-cs"/>
              </a:rPr>
              <a:t>לספורטאים</a:t>
            </a:r>
            <a:r>
              <a:rPr lang="en-US" sz="2200" dirty="0">
                <a:effectLst/>
                <a:latin typeface="+mn-lt"/>
                <a:ea typeface="+mn-ea"/>
                <a:cs typeface="+mn-cs"/>
              </a:rPr>
              <a:t> </a:t>
            </a:r>
            <a:r>
              <a:rPr lang="en-US" sz="2200" dirty="0" err="1">
                <a:effectLst/>
                <a:latin typeface="+mn-lt"/>
                <a:ea typeface="+mn-ea"/>
                <a:cs typeface="+mn-cs"/>
              </a:rPr>
              <a:t>נבחרים</a:t>
            </a:r>
            <a:r>
              <a:rPr lang="en-US" sz="2200" dirty="0">
                <a:effectLst/>
                <a:latin typeface="+mn-lt"/>
                <a:ea typeface="+mn-ea"/>
                <a:cs typeface="+mn-cs"/>
              </a:rPr>
              <a:t> </a:t>
            </a:r>
            <a:r>
              <a:rPr lang="en-US" sz="2200" dirty="0" err="1">
                <a:effectLst/>
                <a:latin typeface="+mn-lt"/>
                <a:ea typeface="+mn-ea"/>
                <a:cs typeface="+mn-cs"/>
              </a:rPr>
              <a:t>תנאי</a:t>
            </a:r>
            <a:r>
              <a:rPr lang="en-US" sz="2200" dirty="0">
                <a:effectLst/>
                <a:latin typeface="+mn-lt"/>
                <a:ea typeface="+mn-ea"/>
                <a:cs typeface="+mn-cs"/>
              </a:rPr>
              <a:t> </a:t>
            </a:r>
            <a:r>
              <a:rPr lang="en-US" sz="2200" dirty="0" err="1">
                <a:effectLst/>
                <a:latin typeface="+mn-lt"/>
                <a:ea typeface="+mn-ea"/>
                <a:cs typeface="+mn-cs"/>
              </a:rPr>
              <a:t>אימון</a:t>
            </a:r>
            <a:r>
              <a:rPr lang="en-US" sz="2200" dirty="0">
                <a:effectLst/>
                <a:latin typeface="+mn-lt"/>
                <a:ea typeface="+mn-ea"/>
                <a:cs typeface="+mn-cs"/>
              </a:rPr>
              <a:t> </a:t>
            </a:r>
            <a:r>
              <a:rPr lang="en-US" sz="2200" dirty="0" err="1">
                <a:effectLst/>
                <a:latin typeface="+mn-lt"/>
                <a:ea typeface="+mn-ea"/>
                <a:cs typeface="+mn-cs"/>
              </a:rPr>
              <a:t>מיטביים</a:t>
            </a:r>
            <a:r>
              <a:rPr lang="en-US" sz="2200" dirty="0">
                <a:effectLst/>
                <a:latin typeface="+mn-lt"/>
                <a:ea typeface="+mn-ea"/>
                <a:cs typeface="+mn-cs"/>
              </a:rPr>
              <a:t> </a:t>
            </a:r>
            <a:r>
              <a:rPr lang="en-US" sz="2200" dirty="0" err="1">
                <a:effectLst/>
                <a:latin typeface="+mn-lt"/>
                <a:ea typeface="+mn-ea"/>
                <a:cs typeface="+mn-cs"/>
              </a:rPr>
              <a:t>לצד</a:t>
            </a:r>
            <a:r>
              <a:rPr lang="en-US" sz="2200" dirty="0">
                <a:effectLst/>
                <a:latin typeface="+mn-lt"/>
                <a:ea typeface="+mn-ea"/>
                <a:cs typeface="+mn-cs"/>
              </a:rPr>
              <a:t> </a:t>
            </a:r>
            <a:r>
              <a:rPr lang="en-US" sz="2200" dirty="0" err="1">
                <a:effectLst/>
                <a:latin typeface="+mn-lt"/>
                <a:ea typeface="+mn-ea"/>
                <a:cs typeface="+mn-cs"/>
              </a:rPr>
              <a:t>שירותם</a:t>
            </a:r>
            <a:r>
              <a:rPr lang="en-US" sz="2200" dirty="0">
                <a:effectLst/>
                <a:latin typeface="+mn-lt"/>
                <a:ea typeface="+mn-ea"/>
                <a:cs typeface="+mn-cs"/>
              </a:rPr>
              <a:t> </a:t>
            </a:r>
            <a:r>
              <a:rPr lang="en-US" sz="2200" dirty="0" err="1">
                <a:effectLst/>
                <a:latin typeface="+mn-lt"/>
                <a:ea typeface="+mn-ea"/>
                <a:cs typeface="+mn-cs"/>
              </a:rPr>
              <a:t>הצבאי</a:t>
            </a:r>
            <a:r>
              <a:rPr lang="en-US" sz="2200" dirty="0">
                <a:effectLst/>
                <a:latin typeface="+mn-lt"/>
                <a:ea typeface="+mn-ea"/>
                <a:cs typeface="+mn-cs"/>
              </a:rPr>
              <a:t> </a:t>
            </a:r>
            <a:r>
              <a:rPr lang="en-US" sz="2200" dirty="0" err="1">
                <a:effectLst/>
                <a:latin typeface="+mn-lt"/>
                <a:ea typeface="+mn-ea"/>
                <a:cs typeface="+mn-cs"/>
              </a:rPr>
              <a:t>והשתתפות</a:t>
            </a:r>
            <a:r>
              <a:rPr lang="en-US" sz="2200" dirty="0">
                <a:effectLst/>
                <a:latin typeface="+mn-lt"/>
                <a:ea typeface="+mn-ea"/>
                <a:cs typeface="+mn-cs"/>
              </a:rPr>
              <a:t> </a:t>
            </a:r>
            <a:r>
              <a:rPr lang="en-US" sz="2200" dirty="0" err="1">
                <a:effectLst/>
                <a:latin typeface="+mn-lt"/>
                <a:ea typeface="+mn-ea"/>
                <a:cs typeface="+mn-cs"/>
              </a:rPr>
              <a:t>בנטל</a:t>
            </a:r>
            <a:r>
              <a:rPr lang="en-US" sz="2200" dirty="0">
                <a:effectLst/>
                <a:latin typeface="+mn-lt"/>
                <a:ea typeface="+mn-ea"/>
                <a:cs typeface="+mn-cs"/>
              </a:rPr>
              <a:t> </a:t>
            </a:r>
            <a:r>
              <a:rPr lang="en-US" sz="2200" dirty="0" err="1">
                <a:effectLst/>
                <a:latin typeface="+mn-lt"/>
                <a:ea typeface="+mn-ea"/>
                <a:cs typeface="+mn-cs"/>
              </a:rPr>
              <a:t>הכולל</a:t>
            </a:r>
            <a:r>
              <a:rPr lang="he-IL" sz="2200" dirty="0">
                <a:latin typeface="+mn-lt"/>
                <a:ea typeface="+mn-ea"/>
                <a:cs typeface="+mn-cs"/>
              </a:rPr>
              <a:t>.</a:t>
            </a:r>
            <a:r>
              <a:rPr lang="en-US" sz="2200" dirty="0">
                <a:effectLst/>
                <a:latin typeface="+mn-lt"/>
                <a:ea typeface="+mn-ea"/>
                <a:cs typeface="+mn-cs"/>
              </a:rPr>
              <a:t> </a:t>
            </a:r>
            <a:r>
              <a:rPr lang="en-US" sz="2200" dirty="0" err="1">
                <a:effectLst/>
                <a:latin typeface="+mn-lt"/>
                <a:ea typeface="+mn-ea"/>
                <a:cs typeface="+mn-cs"/>
              </a:rPr>
              <a:t>וזאת</a:t>
            </a:r>
            <a:r>
              <a:rPr lang="en-US" sz="2200" dirty="0">
                <a:effectLst/>
                <a:latin typeface="+mn-lt"/>
                <a:ea typeface="+mn-ea"/>
                <a:cs typeface="+mn-cs"/>
              </a:rPr>
              <a:t> </a:t>
            </a:r>
            <a:r>
              <a:rPr lang="en-US" sz="2200" dirty="0" err="1">
                <a:effectLst/>
                <a:latin typeface="+mn-lt"/>
                <a:ea typeface="+mn-ea"/>
                <a:cs typeface="+mn-cs"/>
              </a:rPr>
              <a:t>מתוך</a:t>
            </a:r>
            <a:r>
              <a:rPr lang="en-US" sz="2200" dirty="0">
                <a:effectLst/>
                <a:latin typeface="+mn-lt"/>
                <a:ea typeface="+mn-ea"/>
                <a:cs typeface="+mn-cs"/>
              </a:rPr>
              <a:t> </a:t>
            </a:r>
            <a:r>
              <a:rPr lang="en-US" sz="2200" dirty="0" err="1">
                <a:effectLst/>
                <a:latin typeface="+mn-lt"/>
                <a:ea typeface="+mn-ea"/>
                <a:cs typeface="+mn-cs"/>
              </a:rPr>
              <a:t>מטרה</a:t>
            </a:r>
            <a:r>
              <a:rPr lang="en-US" sz="2200" dirty="0">
                <a:effectLst/>
                <a:latin typeface="+mn-lt"/>
                <a:ea typeface="+mn-ea"/>
                <a:cs typeface="+mn-cs"/>
              </a:rPr>
              <a:t> </a:t>
            </a:r>
            <a:r>
              <a:rPr lang="en-US" sz="2200" dirty="0" err="1">
                <a:effectLst/>
                <a:latin typeface="+mn-lt"/>
                <a:ea typeface="+mn-ea"/>
                <a:cs typeface="+mn-cs"/>
              </a:rPr>
              <a:t>לייצג</a:t>
            </a:r>
            <a:r>
              <a:rPr lang="en-US" sz="2200" dirty="0">
                <a:effectLst/>
                <a:latin typeface="+mn-lt"/>
                <a:ea typeface="+mn-ea"/>
                <a:cs typeface="+mn-cs"/>
              </a:rPr>
              <a:t> </a:t>
            </a:r>
            <a:r>
              <a:rPr lang="en-US" sz="2200" dirty="0" err="1">
                <a:effectLst/>
                <a:latin typeface="+mn-lt"/>
                <a:ea typeface="+mn-ea"/>
                <a:cs typeface="+mn-cs"/>
              </a:rPr>
              <a:t>את</a:t>
            </a:r>
            <a:r>
              <a:rPr lang="en-US" sz="2200" dirty="0">
                <a:effectLst/>
                <a:latin typeface="+mn-lt"/>
                <a:ea typeface="+mn-ea"/>
                <a:cs typeface="+mn-cs"/>
              </a:rPr>
              <a:t> </a:t>
            </a:r>
            <a:r>
              <a:rPr lang="en-US" sz="2200" dirty="0" err="1">
                <a:effectLst/>
                <a:latin typeface="+mn-lt"/>
                <a:ea typeface="+mn-ea"/>
                <a:cs typeface="+mn-cs"/>
              </a:rPr>
              <a:t>מדינת</a:t>
            </a:r>
            <a:r>
              <a:rPr lang="en-US" sz="2200" dirty="0">
                <a:effectLst/>
                <a:latin typeface="+mn-lt"/>
                <a:ea typeface="+mn-ea"/>
                <a:cs typeface="+mn-cs"/>
              </a:rPr>
              <a:t> ישראל </a:t>
            </a:r>
            <a:r>
              <a:rPr lang="en-US" sz="2200" dirty="0" err="1">
                <a:effectLst/>
                <a:latin typeface="+mn-lt"/>
                <a:ea typeface="+mn-ea"/>
                <a:cs typeface="+mn-cs"/>
              </a:rPr>
              <a:t>בזירות</a:t>
            </a:r>
            <a:r>
              <a:rPr lang="en-US" sz="2200" dirty="0">
                <a:effectLst/>
                <a:latin typeface="+mn-lt"/>
                <a:ea typeface="+mn-ea"/>
                <a:cs typeface="+mn-cs"/>
              </a:rPr>
              <a:t> </a:t>
            </a:r>
            <a:r>
              <a:rPr lang="en-US" sz="2200" dirty="0" err="1">
                <a:effectLst/>
                <a:latin typeface="+mn-lt"/>
                <a:ea typeface="+mn-ea"/>
                <a:cs typeface="+mn-cs"/>
              </a:rPr>
              <a:t>הבינ"ל</a:t>
            </a:r>
            <a:r>
              <a:rPr lang="en-US" sz="2200" dirty="0">
                <a:effectLst/>
                <a:latin typeface="+mn-lt"/>
                <a:ea typeface="+mn-ea"/>
                <a:cs typeface="+mn-cs"/>
              </a:rPr>
              <a:t> </a:t>
            </a:r>
            <a:r>
              <a:rPr lang="en-US" sz="2200" dirty="0" err="1">
                <a:effectLst/>
                <a:latin typeface="+mn-lt"/>
                <a:ea typeface="+mn-ea"/>
                <a:cs typeface="+mn-cs"/>
              </a:rPr>
              <a:t>הבכירות</a:t>
            </a:r>
            <a:r>
              <a:rPr lang="en-US" sz="2200" dirty="0">
                <a:effectLst/>
                <a:latin typeface="+mn-lt"/>
                <a:ea typeface="+mn-ea"/>
                <a:cs typeface="+mn-cs"/>
              </a:rPr>
              <a:t> </a:t>
            </a:r>
            <a:r>
              <a:rPr lang="en-US" sz="2200" dirty="0" err="1">
                <a:effectLst/>
                <a:latin typeface="+mn-lt"/>
                <a:ea typeface="+mn-ea"/>
                <a:cs typeface="+mn-cs"/>
              </a:rPr>
              <a:t>ביות</a:t>
            </a:r>
            <a:r>
              <a:rPr lang="he-IL" sz="2200" dirty="0">
                <a:latin typeface="+mn-lt"/>
                <a:ea typeface="+mn-ea"/>
                <a:cs typeface="+mn-cs"/>
              </a:rPr>
              <a:t>ר:</a:t>
            </a:r>
          </a:p>
          <a:p>
            <a:pPr>
              <a:lnSpc>
                <a:spcPct val="150000"/>
              </a:lnSpc>
              <a:spcAft>
                <a:spcPts val="600"/>
              </a:spcAft>
            </a:pPr>
            <a:r>
              <a:rPr lang="en-US" sz="2200" dirty="0">
                <a:effectLst/>
                <a:latin typeface="+mn-lt"/>
                <a:ea typeface="+mn-ea"/>
                <a:cs typeface="+mn-cs"/>
              </a:rPr>
              <a:t> </a:t>
            </a:r>
            <a:r>
              <a:rPr lang="en-US" sz="2200" dirty="0" err="1">
                <a:effectLst/>
                <a:latin typeface="+mn-lt"/>
                <a:ea typeface="+mn-ea"/>
                <a:cs typeface="+mn-cs"/>
              </a:rPr>
              <a:t>אליפויות</a:t>
            </a:r>
            <a:r>
              <a:rPr lang="en-US" sz="2200" dirty="0">
                <a:effectLst/>
                <a:latin typeface="+mn-lt"/>
                <a:ea typeface="+mn-ea"/>
                <a:cs typeface="+mn-cs"/>
              </a:rPr>
              <a:t> </a:t>
            </a:r>
            <a:r>
              <a:rPr lang="en-US" sz="2200" dirty="0" err="1">
                <a:effectLst/>
                <a:latin typeface="+mn-lt"/>
                <a:ea typeface="+mn-ea"/>
                <a:cs typeface="+mn-cs"/>
              </a:rPr>
              <a:t>אירופה</a:t>
            </a:r>
            <a:r>
              <a:rPr lang="en-US" sz="2200" dirty="0">
                <a:effectLst/>
                <a:latin typeface="+mn-lt"/>
                <a:ea typeface="+mn-ea"/>
                <a:cs typeface="+mn-cs"/>
              </a:rPr>
              <a:t>, </a:t>
            </a:r>
            <a:r>
              <a:rPr lang="en-US" sz="2200" dirty="0" err="1">
                <a:effectLst/>
                <a:latin typeface="+mn-lt"/>
                <a:ea typeface="+mn-ea"/>
                <a:cs typeface="+mn-cs"/>
              </a:rPr>
              <a:t>אליפויות</a:t>
            </a:r>
            <a:r>
              <a:rPr lang="en-US" sz="2200" dirty="0">
                <a:effectLst/>
                <a:latin typeface="+mn-lt"/>
                <a:ea typeface="+mn-ea"/>
                <a:cs typeface="+mn-cs"/>
              </a:rPr>
              <a:t> </a:t>
            </a:r>
            <a:r>
              <a:rPr lang="en-US" sz="2200" dirty="0" err="1">
                <a:effectLst/>
                <a:latin typeface="+mn-lt"/>
                <a:ea typeface="+mn-ea"/>
                <a:cs typeface="+mn-cs"/>
              </a:rPr>
              <a:t>עולם</a:t>
            </a:r>
            <a:r>
              <a:rPr lang="en-US" sz="2200" dirty="0">
                <a:effectLst/>
                <a:latin typeface="+mn-lt"/>
                <a:ea typeface="+mn-ea"/>
                <a:cs typeface="+mn-cs"/>
              </a:rPr>
              <a:t> </a:t>
            </a:r>
            <a:r>
              <a:rPr lang="en-US" sz="2200" dirty="0" err="1">
                <a:effectLst/>
                <a:latin typeface="+mn-lt"/>
                <a:ea typeface="+mn-ea"/>
                <a:cs typeface="+mn-cs"/>
              </a:rPr>
              <a:t>ומשחקים</a:t>
            </a:r>
            <a:r>
              <a:rPr lang="en-US" sz="2200" dirty="0">
                <a:effectLst/>
                <a:latin typeface="+mn-lt"/>
                <a:ea typeface="+mn-ea"/>
                <a:cs typeface="+mn-cs"/>
              </a:rPr>
              <a:t> </a:t>
            </a:r>
            <a:r>
              <a:rPr lang="en-US" sz="2200" dirty="0" err="1">
                <a:effectLst/>
                <a:latin typeface="+mn-lt"/>
                <a:ea typeface="+mn-ea"/>
                <a:cs typeface="+mn-cs"/>
              </a:rPr>
              <a:t>אולימפיים</a:t>
            </a:r>
            <a:endParaRPr lang="en-US" sz="2200" dirty="0">
              <a:latin typeface="+mn-lt"/>
              <a:ea typeface="+mn-ea"/>
              <a:cs typeface="+mn-cs"/>
            </a:endParaRPr>
          </a:p>
        </p:txBody>
      </p:sp>
      <p:pic>
        <p:nvPicPr>
          <p:cNvPr id="6" name="תמונה 5" descr="תמונה שמכילה טקסט, גופן, גרפיקה, עיצוב גרפי&#10;&#10;התיאור נוצר באופן אוטומטי">
            <a:extLst>
              <a:ext uri="{FF2B5EF4-FFF2-40B4-BE49-F238E27FC236}">
                <a16:creationId xmlns:a16="http://schemas.microsoft.com/office/drawing/2014/main" id="{9E49FFEA-13CC-3C15-9907-CF3735F08D2B}"/>
              </a:ext>
            </a:extLst>
          </p:cNvPr>
          <p:cNvPicPr>
            <a:picLocks noChangeAspect="1"/>
          </p:cNvPicPr>
          <p:nvPr/>
        </p:nvPicPr>
        <p:blipFill>
          <a:blip r:embed="rId2">
            <a:extLst>
              <a:ext uri="{28A0092B-C50C-407E-A947-70E740481C1C}">
                <a14:useLocalDpi xmlns:a14="http://schemas.microsoft.com/office/drawing/2010/main" val="0"/>
              </a:ext>
            </a:extLst>
          </a:blip>
          <a:srcRect r="1" b="5671"/>
          <a:stretch/>
        </p:blipFill>
        <p:spPr>
          <a:xfrm>
            <a:off x="76200" y="100839"/>
            <a:ext cx="1253522" cy="1302965"/>
          </a:xfrm>
          <a:prstGeom prst="rect">
            <a:avLst/>
          </a:prstGeom>
        </p:spPr>
      </p:pic>
      <p:pic>
        <p:nvPicPr>
          <p:cNvPr id="4098" name="Picture 2" descr="LIVE: World Triathlon Series from Montreal - GB's Jack Willis ...">
            <a:extLst>
              <a:ext uri="{FF2B5EF4-FFF2-40B4-BE49-F238E27FC236}">
                <a16:creationId xmlns:a16="http://schemas.microsoft.com/office/drawing/2014/main" id="{1D390BFF-4451-FF82-B8EB-260E833261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487"/>
          <a:stretch/>
        </p:blipFill>
        <p:spPr bwMode="auto">
          <a:xfrm>
            <a:off x="8371113" y="2071316"/>
            <a:ext cx="3080425" cy="427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46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AF6124A-9B13-2971-6E62-F948DCF05954}"/>
              </a:ext>
            </a:extLst>
          </p:cNvPr>
          <p:cNvSpPr>
            <a:spLocks noGrp="1"/>
          </p:cNvSpPr>
          <p:nvPr>
            <p:ph type="title"/>
          </p:nvPr>
        </p:nvSpPr>
        <p:spPr>
          <a:xfrm>
            <a:off x="572493" y="238539"/>
            <a:ext cx="11018520" cy="1434415"/>
          </a:xfrm>
        </p:spPr>
        <p:txBody>
          <a:bodyPr anchor="b">
            <a:normAutofit/>
          </a:bodyPr>
          <a:lstStyle/>
          <a:p>
            <a:r>
              <a:rPr lang="he-IL" sz="5000"/>
              <a:t>ספורטאים בצה"ל – מושגים חשובים (1 מתוך 4)</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3419C84A-E44E-72EE-4F79-A80C54322918}"/>
              </a:ext>
            </a:extLst>
          </p:cNvPr>
          <p:cNvSpPr>
            <a:spLocks noGrp="1"/>
          </p:cNvSpPr>
          <p:nvPr>
            <p:ph idx="1"/>
          </p:nvPr>
        </p:nvSpPr>
        <p:spPr>
          <a:xfrm>
            <a:off x="572493" y="2071316"/>
            <a:ext cx="6713552" cy="4119172"/>
          </a:xfrm>
        </p:spPr>
        <p:txBody>
          <a:bodyPr anchor="t">
            <a:normAutofit/>
          </a:bodyPr>
          <a:lstStyle/>
          <a:p>
            <a:r>
              <a:rPr lang="he-IL" sz="1700"/>
              <a:t>היחידה לספורט הישגי - הזרוע המקצועית של הוועד האולימפי בישראל. תפקידיה ליישם את מדיניות הוועד האולימפי, לקבוע קריטריונים להשתתפות במשחקים האולימפיים וכן לתחרויות מרכזיות כאליפויות עולם ואליפויות אירופה, ולדאוג להכנתם המקצועית של הספורטאים לתחרויות</a:t>
            </a:r>
          </a:p>
          <a:p>
            <a:r>
              <a:rPr lang="he-IL" sz="1700"/>
              <a:t>מנהל הספורט - הגוף המפקח ומסדיר את פעילות הספורט בישראל על ענפיו השונים. מינהל הספורט פועל במסגרת משרד התרבות והספורט. מינהל הספורט שואף לפתח את הספורט והפעילות הגופנית בארץ בכל הרמות, זאת באמצעות עידוד מצוינות, טיפוח הספורט ההישגי, קידום ופיתוח פעילות ספורטיבית עממית בקרב אוכלוסיות שונות</a:t>
            </a:r>
          </a:p>
          <a:p>
            <a:r>
              <a:rPr lang="he-IL" sz="1700"/>
              <a:t>וועדה פנים משרדית – פורום המתכנס פעמיים בשנה (פברואר ויולי לרוב) בין המנהל המקצועי של איגוד הטריאתלון ואנשי מנהל הספורט והיחידה לספורט הישגי ואשר במהלכה מציג המנהל המקצועי את הספורטאים הרלוונטיים מבחינתו לקבל מעמד ספורטאי בצה"ל לאור ההישגים וכן ספורטאים אשר מתפתחים על ציר הזמן ועשויים להתפתח כספורטאי הישג</a:t>
            </a:r>
          </a:p>
        </p:txBody>
      </p:sp>
      <p:pic>
        <p:nvPicPr>
          <p:cNvPr id="5" name="תמונה 4" descr="תמונה שמכילה טקסט, גופן, גרפיקה, עיצוב גרפי&#10;&#10;התיאור נוצר באופן אוטומטי">
            <a:extLst>
              <a:ext uri="{FF2B5EF4-FFF2-40B4-BE49-F238E27FC236}">
                <a16:creationId xmlns:a16="http://schemas.microsoft.com/office/drawing/2014/main" id="{76B0388C-94D3-8987-4B52-E2899A34627F}"/>
              </a:ext>
            </a:extLst>
          </p:cNvPr>
          <p:cNvPicPr>
            <a:picLocks noChangeAspect="1"/>
          </p:cNvPicPr>
          <p:nvPr/>
        </p:nvPicPr>
        <p:blipFill>
          <a:blip r:embed="rId2">
            <a:extLst>
              <a:ext uri="{28A0092B-C50C-407E-A947-70E740481C1C}">
                <a14:useLocalDpi xmlns:a14="http://schemas.microsoft.com/office/drawing/2010/main" val="0"/>
              </a:ext>
            </a:extLst>
          </a:blip>
          <a:srcRect r="1" b="5671"/>
          <a:stretch/>
        </p:blipFill>
        <p:spPr>
          <a:xfrm>
            <a:off x="76200" y="100839"/>
            <a:ext cx="825758" cy="858329"/>
          </a:xfrm>
          <a:prstGeom prst="rect">
            <a:avLst/>
          </a:prstGeom>
        </p:spPr>
      </p:pic>
      <p:pic>
        <p:nvPicPr>
          <p:cNvPr id="3074" name="Picture 2" descr="Ron Darmon, of Israel, left, and Dylan McNeice, of New Zealand, line up ...">
            <a:extLst>
              <a:ext uri="{FF2B5EF4-FFF2-40B4-BE49-F238E27FC236}">
                <a16:creationId xmlns:a16="http://schemas.microsoft.com/office/drawing/2014/main" id="{FE49F71E-2F4F-1CBF-72A0-8B1EA11840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0" t="2004" r="9477" b="7530"/>
          <a:stretch/>
        </p:blipFill>
        <p:spPr bwMode="auto">
          <a:xfrm>
            <a:off x="7858538" y="2071316"/>
            <a:ext cx="3686755" cy="445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70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6FCC5D-FBAB-24E6-AE87-B972D61E5D0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AC1335E1-DE89-A0A9-9703-305ACB9ACB3B}"/>
              </a:ext>
            </a:extLst>
          </p:cNvPr>
          <p:cNvSpPr>
            <a:spLocks noGrp="1"/>
          </p:cNvSpPr>
          <p:nvPr>
            <p:ph type="title"/>
          </p:nvPr>
        </p:nvSpPr>
        <p:spPr>
          <a:xfrm>
            <a:off x="572493" y="238539"/>
            <a:ext cx="11018520" cy="1434415"/>
          </a:xfrm>
        </p:spPr>
        <p:txBody>
          <a:bodyPr anchor="b">
            <a:normAutofit/>
          </a:bodyPr>
          <a:lstStyle/>
          <a:p>
            <a:r>
              <a:rPr lang="he-IL" sz="5000" dirty="0"/>
              <a:t>ספורטאים בצה"ל – מושגים חשובים (2 מתוך 4)</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0978884C-AF5C-7F6D-8488-DFEC639D9B92}"/>
              </a:ext>
            </a:extLst>
          </p:cNvPr>
          <p:cNvSpPr>
            <a:spLocks noGrp="1"/>
          </p:cNvSpPr>
          <p:nvPr>
            <p:ph idx="1"/>
          </p:nvPr>
        </p:nvSpPr>
        <p:spPr>
          <a:xfrm>
            <a:off x="572493" y="2071316"/>
            <a:ext cx="6713552" cy="4119172"/>
          </a:xfrm>
        </p:spPr>
        <p:txBody>
          <a:bodyPr anchor="t">
            <a:normAutofit/>
          </a:bodyPr>
          <a:lstStyle/>
          <a:p>
            <a:r>
              <a:rPr lang="he-IL" sz="2000" dirty="0"/>
              <a:t>וועדה פנים משרדית – פורום המתכנס פעמיים בשנה (פברואר ויולי לרוב) בין המנהל המקצועי של איגוד הטריאתלון ואנשי מנהל הספורט והיחידה לספורט הישגי ואשר במהלכה מציג המנהל המקצועי את הספורטאים הרלוונטיים מבחינתו לקבל מעמד ספורטאי בצה"ל לאור ההישגים וכן ספורטאים אשר מתפתחים על ציר הזמן ועשויים להתפתח כספורטאי הישג</a:t>
            </a:r>
          </a:p>
          <a:p>
            <a:r>
              <a:rPr lang="he-IL" sz="2000" dirty="0"/>
              <a:t>אליפות ישראל - התחרות הרשמית הבכירה ביותר בענף הספורט בו תחרות רשמית עשויה להתקיים בין יחידים, שבה מדורגים הספורטאים על פי הישגיהם בתחרות, המתקיימת מדי עונת ספורט (טרי כנרת, אילת והתייחסות לאשקלון)</a:t>
            </a:r>
          </a:p>
          <a:p>
            <a:r>
              <a:rPr lang="he-IL" sz="2000" dirty="0"/>
              <a:t>דרגת הישג - הישגו של הספורטאי, שנקבע בעונה שקדמה למועד הדיון בהמלצות על ספורטאים מצטיינים לצה"ל, יקבע את דרגת ההישג</a:t>
            </a:r>
            <a:endParaRPr lang="en-US" sz="2000" dirty="0"/>
          </a:p>
          <a:p>
            <a:endParaRPr lang="he-IL" sz="2000" dirty="0"/>
          </a:p>
        </p:txBody>
      </p:sp>
      <p:pic>
        <p:nvPicPr>
          <p:cNvPr id="5" name="תמונה 4" descr="תמונה שמכילה טקסט, גופן, גרפיקה, עיצוב גרפי&#10;&#10;התיאור נוצר באופן אוטומטי">
            <a:extLst>
              <a:ext uri="{FF2B5EF4-FFF2-40B4-BE49-F238E27FC236}">
                <a16:creationId xmlns:a16="http://schemas.microsoft.com/office/drawing/2014/main" id="{7B66674C-F465-EBB9-4BD1-4D039B0D6DB3}"/>
              </a:ext>
            </a:extLst>
          </p:cNvPr>
          <p:cNvPicPr>
            <a:picLocks noChangeAspect="1"/>
          </p:cNvPicPr>
          <p:nvPr/>
        </p:nvPicPr>
        <p:blipFill>
          <a:blip r:embed="rId2">
            <a:extLst>
              <a:ext uri="{28A0092B-C50C-407E-A947-70E740481C1C}">
                <a14:useLocalDpi xmlns:a14="http://schemas.microsoft.com/office/drawing/2010/main" val="0"/>
              </a:ext>
            </a:extLst>
          </a:blip>
          <a:srcRect r="1" b="5671"/>
          <a:stretch/>
        </p:blipFill>
        <p:spPr>
          <a:xfrm>
            <a:off x="76200" y="100839"/>
            <a:ext cx="825758" cy="858329"/>
          </a:xfrm>
          <a:prstGeom prst="rect">
            <a:avLst/>
          </a:prstGeom>
        </p:spPr>
      </p:pic>
      <p:pic>
        <p:nvPicPr>
          <p:cNvPr id="15362" name="Picture 2" descr="StandWithUs - Israeli athlete Ran Sagiv takes the bronze... | Facebook">
            <a:extLst>
              <a:ext uri="{FF2B5EF4-FFF2-40B4-BE49-F238E27FC236}">
                <a16:creationId xmlns:a16="http://schemas.microsoft.com/office/drawing/2014/main" id="{B07403FD-4F5A-2CDD-1BDD-147FD53084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22" r="13199" b="4672"/>
          <a:stretch/>
        </p:blipFill>
        <p:spPr bwMode="auto">
          <a:xfrm>
            <a:off x="7858537" y="2009394"/>
            <a:ext cx="3364633" cy="405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06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2B41B9-5AE3-8B9E-C9E2-3DB442CA8EE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BED85003-7345-AEBC-45B5-98DF230C32FC}"/>
              </a:ext>
            </a:extLst>
          </p:cNvPr>
          <p:cNvSpPr>
            <a:spLocks noGrp="1"/>
          </p:cNvSpPr>
          <p:nvPr>
            <p:ph type="title"/>
          </p:nvPr>
        </p:nvSpPr>
        <p:spPr>
          <a:xfrm>
            <a:off x="572493" y="238539"/>
            <a:ext cx="11018520" cy="1434415"/>
          </a:xfrm>
        </p:spPr>
        <p:txBody>
          <a:bodyPr anchor="b">
            <a:normAutofit/>
          </a:bodyPr>
          <a:lstStyle/>
          <a:p>
            <a:r>
              <a:rPr lang="he-IL" sz="5000"/>
              <a:t>ספורטאים בצה"ל – מושגים חשובים (3 מתוך 4)</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2E3D331E-AF16-CABA-7EAA-8026BF3DCF25}"/>
              </a:ext>
            </a:extLst>
          </p:cNvPr>
          <p:cNvSpPr>
            <a:spLocks noGrp="1"/>
          </p:cNvSpPr>
          <p:nvPr>
            <p:ph idx="1"/>
          </p:nvPr>
        </p:nvSpPr>
        <p:spPr>
          <a:xfrm>
            <a:off x="572493" y="2071316"/>
            <a:ext cx="6713552" cy="4119172"/>
          </a:xfrm>
        </p:spPr>
        <p:txBody>
          <a:bodyPr anchor="t">
            <a:normAutofit/>
          </a:bodyPr>
          <a:lstStyle/>
          <a:p>
            <a:r>
              <a:rPr lang="he-IL" sz="2000"/>
              <a:t>וועדה חיילים - הוועדה המשותפת למנהל הספורט ומוסדות הצבא ,המאשרת וקובעת מי הספורטאים והספורטאיות אשר יקבלו מעמד של ספורטאי בשירות צבאי  </a:t>
            </a:r>
          </a:p>
          <a:p>
            <a:r>
              <a:rPr lang="he-IL" sz="2000"/>
              <a:t>ספורטאי בשירות צבאי - ספורטאי שהוכר ע"י שלטונות הצבא כבעל מעמד עילוי, מצטיין על, מצטיין או פעיל </a:t>
            </a:r>
          </a:p>
          <a:p>
            <a:r>
              <a:rPr lang="he-IL" sz="2000"/>
              <a:t>ספורטאי עילוי - ספורטאי השוהה בחו"ל לתקופה של עד </a:t>
            </a:r>
            <a:r>
              <a:rPr lang="en-US" sz="2000"/>
              <a:t> 3 </a:t>
            </a:r>
            <a:r>
              <a:rPr lang="he-IL" sz="2000"/>
              <a:t>שנים עם אופציה לשנה נוספת, ובסיומה של תקופה זו ימלא את חובת שירותו הצבאי</a:t>
            </a:r>
          </a:p>
          <a:p>
            <a:r>
              <a:rPr lang="he-IL" sz="2000"/>
              <a:t>ספורטאי מצטיין על - ספורטאי משרת בצה"ל </a:t>
            </a:r>
            <a:r>
              <a:rPr lang="en-US" sz="2000"/>
              <a:t>4</a:t>
            </a:r>
            <a:r>
              <a:rPr lang="he-IL" sz="2000"/>
              <a:t> שעות ביום במשך כל השבוע. זכאי לחופשה שנתית מיוחדת של </a:t>
            </a:r>
            <a:r>
              <a:rPr lang="en-US" sz="2000"/>
              <a:t>150</a:t>
            </a:r>
            <a:r>
              <a:rPr lang="he-IL" sz="2000"/>
              <a:t> יום בשנה (120 ימים מיוחדת 30 לתחרויות בלבד) + עד </a:t>
            </a:r>
            <a:r>
              <a:rPr lang="en-US" sz="2000"/>
              <a:t>120</a:t>
            </a:r>
            <a:r>
              <a:rPr lang="he-IL" sz="2000"/>
              <a:t> יום בשנה דחיית שרות, ללא תורנויות ומשרת עד </a:t>
            </a:r>
            <a:r>
              <a:rPr lang="en-US" sz="2000"/>
              <a:t>30</a:t>
            </a:r>
            <a:r>
              <a:rPr lang="he-IL" sz="2000"/>
              <a:t> ק"מ ממקום אימוניו </a:t>
            </a:r>
          </a:p>
        </p:txBody>
      </p:sp>
      <p:pic>
        <p:nvPicPr>
          <p:cNvPr id="5" name="תמונה 4" descr="תמונה שמכילה טקסט, גופן, גרפיקה, עיצוב גרפי&#10;&#10;התיאור נוצר באופן אוטומטי">
            <a:extLst>
              <a:ext uri="{FF2B5EF4-FFF2-40B4-BE49-F238E27FC236}">
                <a16:creationId xmlns:a16="http://schemas.microsoft.com/office/drawing/2014/main" id="{895A2E26-BDD5-01FB-0FCD-1D6EC1B0AEA9}"/>
              </a:ext>
            </a:extLst>
          </p:cNvPr>
          <p:cNvPicPr>
            <a:picLocks noChangeAspect="1"/>
          </p:cNvPicPr>
          <p:nvPr/>
        </p:nvPicPr>
        <p:blipFill>
          <a:blip r:embed="rId2">
            <a:extLst>
              <a:ext uri="{28A0092B-C50C-407E-A947-70E740481C1C}">
                <a14:useLocalDpi xmlns:a14="http://schemas.microsoft.com/office/drawing/2010/main" val="0"/>
              </a:ext>
            </a:extLst>
          </a:blip>
          <a:srcRect r="1" b="5671"/>
          <a:stretch/>
        </p:blipFill>
        <p:spPr>
          <a:xfrm>
            <a:off x="76200" y="100839"/>
            <a:ext cx="825758" cy="858329"/>
          </a:xfrm>
          <a:prstGeom prst="rect">
            <a:avLst/>
          </a:prstGeom>
        </p:spPr>
      </p:pic>
      <p:pic>
        <p:nvPicPr>
          <p:cNvPr id="14338" name="Picture 2" descr="Dan Alterman (ISR) • World Triathlon">
            <a:extLst>
              <a:ext uri="{FF2B5EF4-FFF2-40B4-BE49-F238E27FC236}">
                <a16:creationId xmlns:a16="http://schemas.microsoft.com/office/drawing/2014/main" id="{A00E7658-6CF3-C5C1-DF0C-00D5C4FCB1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78" r="7664"/>
          <a:stretch/>
        </p:blipFill>
        <p:spPr bwMode="auto">
          <a:xfrm>
            <a:off x="7858538" y="2071316"/>
            <a:ext cx="3686755" cy="4119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24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BE0A5B-63CC-0899-C3CF-02E494F2566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63B8935A-6219-DA17-7840-EAD7D26B8A4F}"/>
              </a:ext>
            </a:extLst>
          </p:cNvPr>
          <p:cNvSpPr>
            <a:spLocks noGrp="1"/>
          </p:cNvSpPr>
          <p:nvPr>
            <p:ph type="title"/>
          </p:nvPr>
        </p:nvSpPr>
        <p:spPr>
          <a:xfrm>
            <a:off x="572493" y="238539"/>
            <a:ext cx="11018520" cy="1434415"/>
          </a:xfrm>
        </p:spPr>
        <p:txBody>
          <a:bodyPr anchor="b">
            <a:normAutofit/>
          </a:bodyPr>
          <a:lstStyle/>
          <a:p>
            <a:r>
              <a:rPr lang="he-IL" sz="5000"/>
              <a:t>ספורטאים בצה"ל – מושגים חשובים (4 מתוך 4)</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26311579-B3E4-4D3F-D89E-BFB2B1289767}"/>
              </a:ext>
            </a:extLst>
          </p:cNvPr>
          <p:cNvSpPr>
            <a:spLocks noGrp="1"/>
          </p:cNvSpPr>
          <p:nvPr>
            <p:ph idx="1"/>
          </p:nvPr>
        </p:nvSpPr>
        <p:spPr>
          <a:xfrm>
            <a:off x="572493" y="2071316"/>
            <a:ext cx="6713552" cy="4119172"/>
          </a:xfrm>
        </p:spPr>
        <p:txBody>
          <a:bodyPr anchor="t">
            <a:normAutofit/>
          </a:bodyPr>
          <a:lstStyle/>
          <a:p>
            <a:r>
              <a:rPr lang="he-IL" sz="2000"/>
              <a:t>ספורטאי מצטיין- ספורטאי משרת בצה"ל </a:t>
            </a:r>
            <a:r>
              <a:rPr lang="en-US" sz="2000"/>
              <a:t>4</a:t>
            </a:r>
            <a:r>
              <a:rPr lang="he-IL" sz="2000"/>
              <a:t> שעות ביום במשך כל השבוע. זכאי לחופשה שנתית מיוחדת של </a:t>
            </a:r>
            <a:r>
              <a:rPr lang="en-US" sz="2000"/>
              <a:t>120</a:t>
            </a:r>
            <a:r>
              <a:rPr lang="he-IL" sz="2000"/>
              <a:t> יום בשנה (90 ימים מיוחדת 30 לתחרויות בלבד) + עד </a:t>
            </a:r>
            <a:r>
              <a:rPr lang="en-US" sz="2000"/>
              <a:t>120</a:t>
            </a:r>
            <a:r>
              <a:rPr lang="he-IL" sz="2000"/>
              <a:t> יום בשנה דחיית שרות, ללא תורנויות ומשרת עד </a:t>
            </a:r>
            <a:r>
              <a:rPr lang="en-US" sz="2000"/>
              <a:t>30</a:t>
            </a:r>
            <a:r>
              <a:rPr lang="he-IL" sz="2000"/>
              <a:t> ק"מ ממקום אימוניו</a:t>
            </a:r>
          </a:p>
          <a:p>
            <a:r>
              <a:rPr lang="he-IL" sz="2000"/>
              <a:t>ספורטאי פעיל - ספורטאי משרת בצה"ל </a:t>
            </a:r>
            <a:r>
              <a:rPr lang="en-US" sz="2000"/>
              <a:t>5 </a:t>
            </a:r>
            <a:r>
              <a:rPr lang="he-IL" sz="2000"/>
              <a:t>שעות ביום במשך כל השבוע, וגם זכאי לחופשה שנתית מיוחדת של </a:t>
            </a:r>
            <a:r>
              <a:rPr lang="en-US" sz="2000"/>
              <a:t>90</a:t>
            </a:r>
            <a:r>
              <a:rPr lang="he-IL" sz="2000"/>
              <a:t> יום בשנה + עד </a:t>
            </a:r>
            <a:r>
              <a:rPr lang="en-US" sz="2000"/>
              <a:t>120</a:t>
            </a:r>
            <a:r>
              <a:rPr lang="he-IL" sz="2000"/>
              <a:t> יום דחיית שרות, מבצע שתי תורניות בחודש ומשרת עד </a:t>
            </a:r>
            <a:r>
              <a:rPr lang="en-US" sz="2000"/>
              <a:t>60</a:t>
            </a:r>
            <a:r>
              <a:rPr lang="he-IL" sz="2000"/>
              <a:t> ק"מ ממקום אימוניו</a:t>
            </a:r>
          </a:p>
          <a:p>
            <a:r>
              <a:rPr lang="he-IL" sz="2000"/>
              <a:t>תחרויות דרג א - אליפות עולם או אליפות אירופה המאורגנת על ידי גוף הספורט הבינלאומי המרכז והמייצג באותו ענף ספורט, שבה משתתפים ספורטאים מ- </a:t>
            </a:r>
            <a:r>
              <a:rPr lang="en-US" sz="2000"/>
              <a:t>8</a:t>
            </a:r>
            <a:r>
              <a:rPr lang="he-IL" sz="2000"/>
              <a:t> מדינות לפחות </a:t>
            </a:r>
          </a:p>
        </p:txBody>
      </p:sp>
      <p:pic>
        <p:nvPicPr>
          <p:cNvPr id="5" name="תמונה 4" descr="תמונה שמכילה טקסט, גופן, גרפיקה, עיצוב גרפי&#10;&#10;התיאור נוצר באופן אוטומטי">
            <a:extLst>
              <a:ext uri="{FF2B5EF4-FFF2-40B4-BE49-F238E27FC236}">
                <a16:creationId xmlns:a16="http://schemas.microsoft.com/office/drawing/2014/main" id="{CBE31084-CE2D-F060-138F-A2D4C259BE17}"/>
              </a:ext>
            </a:extLst>
          </p:cNvPr>
          <p:cNvPicPr>
            <a:picLocks noChangeAspect="1"/>
          </p:cNvPicPr>
          <p:nvPr/>
        </p:nvPicPr>
        <p:blipFill>
          <a:blip r:embed="rId2">
            <a:extLst>
              <a:ext uri="{28A0092B-C50C-407E-A947-70E740481C1C}">
                <a14:useLocalDpi xmlns:a14="http://schemas.microsoft.com/office/drawing/2010/main" val="0"/>
              </a:ext>
            </a:extLst>
          </a:blip>
          <a:srcRect r="1" b="5671"/>
          <a:stretch/>
        </p:blipFill>
        <p:spPr>
          <a:xfrm>
            <a:off x="76200" y="100839"/>
            <a:ext cx="825758" cy="858329"/>
          </a:xfrm>
          <a:prstGeom prst="rect">
            <a:avLst/>
          </a:prstGeom>
        </p:spPr>
      </p:pic>
      <p:pic>
        <p:nvPicPr>
          <p:cNvPr id="13314" name="Picture 2" descr="Amitai Yonah (ISR) • World Triathlon">
            <a:extLst>
              <a:ext uri="{FF2B5EF4-FFF2-40B4-BE49-F238E27FC236}">
                <a16:creationId xmlns:a16="http://schemas.microsoft.com/office/drawing/2014/main" id="{70C964B4-C403-4961-8FF1-2033DC8473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26"/>
          <a:stretch/>
        </p:blipFill>
        <p:spPr bwMode="auto">
          <a:xfrm>
            <a:off x="7957460" y="2071316"/>
            <a:ext cx="3299152" cy="4119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83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1">
            <a:extLst>
              <a:ext uri="{FF2B5EF4-FFF2-40B4-BE49-F238E27FC236}">
                <a16:creationId xmlns:a16="http://schemas.microsoft.com/office/drawing/2014/main" id="{CB962EDA-5FA2-C50E-5D9F-4A9E3E84EA90}"/>
              </a:ext>
            </a:extLst>
          </p:cNvPr>
          <p:cNvSpPr>
            <a:spLocks noGrp="1"/>
          </p:cNvSpPr>
          <p:nvPr>
            <p:ph type="title"/>
          </p:nvPr>
        </p:nvSpPr>
        <p:spPr>
          <a:xfrm>
            <a:off x="572493" y="238539"/>
            <a:ext cx="11018520" cy="1434415"/>
          </a:xfrm>
        </p:spPr>
        <p:txBody>
          <a:bodyPr anchor="b">
            <a:normAutofit/>
          </a:bodyPr>
          <a:lstStyle/>
          <a:p>
            <a:r>
              <a:rPr lang="he-IL" sz="4600">
                <a:cs typeface="+mn-cs"/>
              </a:rPr>
              <a:t>ספורטאים בצה"ל – קריטריונים למעמד – ספורטאי עילוי</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1C8922FD-4D9B-738E-3F06-E96205B5C0F6}"/>
              </a:ext>
            </a:extLst>
          </p:cNvPr>
          <p:cNvSpPr>
            <a:spLocks noGrp="1"/>
          </p:cNvSpPr>
          <p:nvPr>
            <p:ph idx="1"/>
          </p:nvPr>
        </p:nvSpPr>
        <p:spPr>
          <a:xfrm>
            <a:off x="572493" y="2071316"/>
            <a:ext cx="6713552" cy="4119172"/>
          </a:xfrm>
        </p:spPr>
        <p:txBody>
          <a:bodyPr anchor="t">
            <a:normAutofit/>
          </a:bodyPr>
          <a:lstStyle/>
          <a:p>
            <a:r>
              <a:rPr lang="he-IL" sz="2200" dirty="0">
                <a:effectLst/>
                <a:ea typeface="David" panose="020E0502060401010101" pitchFamily="34" charset="-79"/>
              </a:rPr>
              <a:t>המלצת האיגוד הרלוונטי, המלצת היחידה לספורט הישגי או תחרותי ומנהל הספורט </a:t>
            </a:r>
          </a:p>
          <a:p>
            <a:r>
              <a:rPr lang="he-IL" sz="2200" dirty="0"/>
              <a:t>חוזה עם קבוצת אימון מקצוענית באירופה</a:t>
            </a:r>
          </a:p>
          <a:p>
            <a:r>
              <a:rPr lang="he-IL" sz="2200" dirty="0"/>
              <a:t>חבר הסגל האולימפי בענף ספורט אישי , בדרגת עתודה הישגית ומעלה</a:t>
            </a:r>
          </a:p>
        </p:txBody>
      </p:sp>
      <p:pic>
        <p:nvPicPr>
          <p:cNvPr id="6" name="תמונה 5" descr="תמונה שמכילה טקסט, גופן, גרפיקה, עיצוב גרפי&#10;&#10;התיאור נוצר באופן אוטומטי">
            <a:extLst>
              <a:ext uri="{FF2B5EF4-FFF2-40B4-BE49-F238E27FC236}">
                <a16:creationId xmlns:a16="http://schemas.microsoft.com/office/drawing/2014/main" id="{BCE98DC0-582E-5478-3A49-D6B29011825B}"/>
              </a:ext>
            </a:extLst>
          </p:cNvPr>
          <p:cNvPicPr>
            <a:picLocks noChangeAspect="1"/>
          </p:cNvPicPr>
          <p:nvPr/>
        </p:nvPicPr>
        <p:blipFill>
          <a:blip r:embed="rId2">
            <a:extLst>
              <a:ext uri="{28A0092B-C50C-407E-A947-70E740481C1C}">
                <a14:useLocalDpi xmlns:a14="http://schemas.microsoft.com/office/drawing/2010/main" val="0"/>
              </a:ext>
            </a:extLst>
          </a:blip>
          <a:srcRect r="1" b="5671"/>
          <a:stretch/>
        </p:blipFill>
        <p:spPr>
          <a:xfrm>
            <a:off x="76200" y="100839"/>
            <a:ext cx="825758" cy="858329"/>
          </a:xfrm>
          <a:prstGeom prst="rect">
            <a:avLst/>
          </a:prstGeom>
        </p:spPr>
      </p:pic>
      <p:pic>
        <p:nvPicPr>
          <p:cNvPr id="12290" name="Picture 2" descr="Ironman Triathlon Symbol Bing Images | Ironman triathlon, Iron man ...">
            <a:extLst>
              <a:ext uri="{FF2B5EF4-FFF2-40B4-BE49-F238E27FC236}">
                <a16:creationId xmlns:a16="http://schemas.microsoft.com/office/drawing/2014/main" id="{120FF018-5D6B-8246-5B43-85871F4B9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045" y="2023682"/>
            <a:ext cx="4304968" cy="432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12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8FBBB9-BBE4-A8E5-50A0-1E3BA66A432D}"/>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716D5E5-B0A8-9726-96BA-C8C1B1CC7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1">
            <a:extLst>
              <a:ext uri="{FF2B5EF4-FFF2-40B4-BE49-F238E27FC236}">
                <a16:creationId xmlns:a16="http://schemas.microsoft.com/office/drawing/2014/main" id="{0AAD0DB2-0D31-4594-D82D-BFC8F4AAD565}"/>
              </a:ext>
            </a:extLst>
          </p:cNvPr>
          <p:cNvSpPr>
            <a:spLocks noGrp="1"/>
          </p:cNvSpPr>
          <p:nvPr>
            <p:ph type="title"/>
          </p:nvPr>
        </p:nvSpPr>
        <p:spPr>
          <a:xfrm>
            <a:off x="572493" y="238539"/>
            <a:ext cx="11018520" cy="1434415"/>
          </a:xfrm>
        </p:spPr>
        <p:txBody>
          <a:bodyPr anchor="b">
            <a:normAutofit/>
          </a:bodyPr>
          <a:lstStyle/>
          <a:p>
            <a:r>
              <a:rPr lang="he-IL" sz="4600" dirty="0">
                <a:cs typeface="+mn-cs"/>
              </a:rPr>
              <a:t>ספורטאים בצה"ל – קריטריונים למעמד – ספורטאי מצטיין על</a:t>
            </a:r>
          </a:p>
        </p:txBody>
      </p:sp>
      <p:sp>
        <p:nvSpPr>
          <p:cNvPr id="19" name="sketchy line">
            <a:extLst>
              <a:ext uri="{FF2B5EF4-FFF2-40B4-BE49-F238E27FC236}">
                <a16:creationId xmlns:a16="http://schemas.microsoft.com/office/drawing/2014/main" id="{18AA2A1E-272A-9666-0245-2D5ABF610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מציין מיקום תוכן 2">
            <a:extLst>
              <a:ext uri="{FF2B5EF4-FFF2-40B4-BE49-F238E27FC236}">
                <a16:creationId xmlns:a16="http://schemas.microsoft.com/office/drawing/2014/main" id="{E4E8C4A7-B77B-92BE-6620-6576E960B0D6}"/>
              </a:ext>
            </a:extLst>
          </p:cNvPr>
          <p:cNvSpPr txBox="1">
            <a:spLocks/>
          </p:cNvSpPr>
          <p:nvPr/>
        </p:nvSpPr>
        <p:spPr>
          <a:xfrm>
            <a:off x="838200" y="1911493"/>
            <a:ext cx="4818888" cy="3547872"/>
          </a:xfrm>
          <a:prstGeom prst="rect">
            <a:avLst/>
          </a:prstGeom>
        </p:spPr>
        <p:txBody>
          <a:bodyPr vert="horz" lIns="91440" tIns="45720" rIns="91440" bIns="45720" rtlCol="1" anchor="t">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e-IL" sz="2200" dirty="0">
                <a:effectLst/>
                <a:ea typeface="David" panose="020E0502060401010101" pitchFamily="34" charset="-79"/>
              </a:rPr>
              <a:t>המלצת האיגוד הרלוונטי, המלצת היחידה לספורט הישגי או תחרותי ומנהל הספורט </a:t>
            </a:r>
            <a:endParaRPr lang="he-IL" sz="2200" dirty="0"/>
          </a:p>
          <a:p>
            <a:r>
              <a:rPr lang="he-IL" sz="2200" dirty="0"/>
              <a:t>חבר הסגל האולימפי בענף ספורט אישי , בדרגת עתודה הישגית ומעלה (דרגת הישג 1)</a:t>
            </a:r>
          </a:p>
        </p:txBody>
      </p:sp>
      <p:pic>
        <p:nvPicPr>
          <p:cNvPr id="8" name="תמונה 7" descr="תמונה שמכילה טקסט, גופן, גרפיקה, עיצוב גרפי&#10;&#10;התיאור נוצר באופן אוטומטי">
            <a:extLst>
              <a:ext uri="{FF2B5EF4-FFF2-40B4-BE49-F238E27FC236}">
                <a16:creationId xmlns:a16="http://schemas.microsoft.com/office/drawing/2014/main" id="{8C389B9A-EC49-8388-0CF0-79AD544BE30E}"/>
              </a:ext>
            </a:extLst>
          </p:cNvPr>
          <p:cNvPicPr>
            <a:picLocks noChangeAspect="1"/>
          </p:cNvPicPr>
          <p:nvPr/>
        </p:nvPicPr>
        <p:blipFill>
          <a:blip r:embed="rId2">
            <a:extLst>
              <a:ext uri="{28A0092B-C50C-407E-A947-70E740481C1C}">
                <a14:useLocalDpi xmlns:a14="http://schemas.microsoft.com/office/drawing/2010/main" val="0"/>
              </a:ext>
            </a:extLst>
          </a:blip>
          <a:srcRect r="1" b="5671"/>
          <a:stretch/>
        </p:blipFill>
        <p:spPr>
          <a:xfrm>
            <a:off x="76200" y="100839"/>
            <a:ext cx="825758" cy="858329"/>
          </a:xfrm>
          <a:prstGeom prst="rect">
            <a:avLst/>
          </a:prstGeom>
        </p:spPr>
      </p:pic>
      <p:pic>
        <p:nvPicPr>
          <p:cNvPr id="8194" name="Picture 2" descr="Israeli athlete’s participation in Saudi-hosted sporting event raises ...">
            <a:extLst>
              <a:ext uri="{FF2B5EF4-FFF2-40B4-BE49-F238E27FC236}">
                <a16:creationId xmlns:a16="http://schemas.microsoft.com/office/drawing/2014/main" id="{9D507DCB-4826-A839-04D5-DA33DF9D76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183"/>
          <a:stretch/>
        </p:blipFill>
        <p:spPr bwMode="auto">
          <a:xfrm>
            <a:off x="5770962" y="1911493"/>
            <a:ext cx="5774331" cy="455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91623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1293</TotalTime>
  <Words>1059</Words>
  <Application>Microsoft Office PowerPoint</Application>
  <PresentationFormat>מסך רחב</PresentationFormat>
  <Paragraphs>166</Paragraphs>
  <Slides>16</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16</vt:i4>
      </vt:variant>
    </vt:vector>
  </HeadingPairs>
  <TitlesOfParts>
    <vt:vector size="22" baseType="lpstr">
      <vt:lpstr>Aptos</vt:lpstr>
      <vt:lpstr>Aptos Display</vt:lpstr>
      <vt:lpstr>Arial</vt:lpstr>
      <vt:lpstr>Calibri</vt:lpstr>
      <vt:lpstr>David</vt:lpstr>
      <vt:lpstr>ערכת נושא Office</vt:lpstr>
      <vt:lpstr>קריטריונים לספורטאים במעמד בצה"ל – דצמבר 2024</vt:lpstr>
      <vt:lpstr>ספורטאים בצה"ל – אג'נדה</vt:lpstr>
      <vt:lpstr>ספורטאים בצה"ל – מטרת העל</vt:lpstr>
      <vt:lpstr>ספורטאים בצה"ל – מושגים חשובים (1 מתוך 4)</vt:lpstr>
      <vt:lpstr>ספורטאים בצה"ל – מושגים חשובים (2 מתוך 4)</vt:lpstr>
      <vt:lpstr>ספורטאים בצה"ל – מושגים חשובים (3 מתוך 4)</vt:lpstr>
      <vt:lpstr>ספורטאים בצה"ל – מושגים חשובים (4 מתוך 4)</vt:lpstr>
      <vt:lpstr>ספורטאים בצה"ל – קריטריונים למעמד – ספורטאי עילוי</vt:lpstr>
      <vt:lpstr>ספורטאים בצה"ל – קריטריונים למעמד – ספורטאי מצטיין על</vt:lpstr>
      <vt:lpstr>ספורטאים בצה"ל – קריטריונים למעמד – מצטיין</vt:lpstr>
      <vt:lpstr>ספורטאים בצה"ל – קריטריונים למעמד – פעיל</vt:lpstr>
      <vt:lpstr>ספורטאים בצה"ל – תאריכים חשובים</vt:lpstr>
      <vt:lpstr>סגלי היחידה לספורט הישגי – עלית - יחידים</vt:lpstr>
      <vt:lpstr>סגלי היחידה לספורט הישגי – עלית - שליחים</vt:lpstr>
      <vt:lpstr>סגלי היחידה לספורט הישגי – צעירים (עד גיל 23)</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Lior Cohen</dc:creator>
  <cp:lastModifiedBy>Lior Cohen</cp:lastModifiedBy>
  <cp:revision>19</cp:revision>
  <dcterms:created xsi:type="dcterms:W3CDTF">2024-12-09T20:36:09Z</dcterms:created>
  <dcterms:modified xsi:type="dcterms:W3CDTF">2024-12-10T18:46:28Z</dcterms:modified>
</cp:coreProperties>
</file>